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7" r:id="rId2"/>
    <p:sldId id="258" r:id="rId3"/>
    <p:sldId id="318" r:id="rId4"/>
    <p:sldId id="259" r:id="rId5"/>
    <p:sldId id="260" r:id="rId6"/>
    <p:sldId id="261" r:id="rId7"/>
    <p:sldId id="263" r:id="rId8"/>
    <p:sldId id="321" r:id="rId9"/>
    <p:sldId id="265" r:id="rId10"/>
    <p:sldId id="322" r:id="rId11"/>
    <p:sldId id="267" r:id="rId12"/>
    <p:sldId id="270" r:id="rId13"/>
    <p:sldId id="272" r:id="rId14"/>
    <p:sldId id="325" r:id="rId15"/>
    <p:sldId id="274" r:id="rId16"/>
    <p:sldId id="275" r:id="rId17"/>
    <p:sldId id="326" r:id="rId18"/>
    <p:sldId id="327" r:id="rId19"/>
    <p:sldId id="279" r:id="rId20"/>
    <p:sldId id="281" r:id="rId21"/>
    <p:sldId id="3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9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5" clrIdx="0"/>
  <p:cmAuthor id="1" name="SWayne"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4627" autoAdjust="0"/>
  </p:normalViewPr>
  <p:slideViewPr>
    <p:cSldViewPr>
      <p:cViewPr varScale="1">
        <p:scale>
          <a:sx n="82" d="100"/>
          <a:sy n="82" d="100"/>
        </p:scale>
        <p:origin x="176" y="768"/>
      </p:cViewPr>
      <p:guideLst>
        <p:guide orient="horz" pos="2161"/>
        <p:guide pos="290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2024/3/27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000">
        <p14:warp dir="in"/>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p:spPr>
      </p:pic>
      <p:sp>
        <p:nvSpPr>
          <p:cNvPr id="3" name="TextBox 3"/>
          <p:cNvSpPr txBox="1"/>
          <p:nvPr/>
        </p:nvSpPr>
        <p:spPr>
          <a:xfrm>
            <a:off x="664080" y="1873005"/>
            <a:ext cx="2792730" cy="126301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72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目录</a:t>
            </a:r>
            <a:endParaRPr lang="en-US" sz="72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64612" y="3126495"/>
            <a:ext cx="2830830" cy="25336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975">
                <a:solidFill>
                  <a:srgbClr val="7F7F7F">
                    <a:alpha val="100000"/>
                  </a:srgbClr>
                </a:solidFill>
                <a:latin typeface="微软雅黑" panose="020B0503020204020204" charset="-122"/>
                <a:ea typeface="微软雅黑" panose="020B0503020204020204" charset="-122"/>
                <a:cs typeface="微软雅黑" panose="020B0503020204020204" charset="-122"/>
              </a:rPr>
              <a:t>SCIENCE AND TECHNOLOGY</a:t>
            </a:r>
          </a:p>
        </p:txBody>
      </p:sp>
      <p:sp>
        <p:nvSpPr>
          <p:cNvPr id="5" name="TextBox 5"/>
          <p:cNvSpPr txBox="1"/>
          <p:nvPr/>
        </p:nvSpPr>
        <p:spPr>
          <a:xfrm>
            <a:off x="4105250" y="1750411"/>
            <a:ext cx="6612681" cy="4904193"/>
          </a:xfrm>
          <a:prstGeom prst="rect">
            <a:avLst/>
          </a:prstGeom>
        </p:spPr>
        <p:txBody>
          <a:bodyPr vert="horz" wrap="square" lIns="91440" tIns="45720" rIns="91440" bIns="45720" rtlCol="0" anchor="t" anchorCtr="0">
            <a:noAutofit/>
          </a:bodyPr>
          <a:lstStyle/>
          <a:p>
            <a:pPr marL="203200" lvl="0" indent="-203200" algn="l">
              <a:lnSpc>
                <a:spcPct val="140000"/>
              </a:lnSpc>
              <a:spcBef>
                <a:spcPts val="375"/>
              </a:spcBef>
              <a:buFont typeface="Arial" panose="020B0604020202020204"/>
              <a:buChar char="•"/>
            </a:pPr>
            <a:r>
              <a:rPr 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律师事务所个人所得税处理</a:t>
            </a:r>
            <a:endParaRPr 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40000"/>
              </a:lnSpc>
              <a:spcBef>
                <a:spcPts val="375"/>
              </a:spcBef>
              <a:buFont typeface="Arial" panose="020B0604020202020204"/>
              <a:buChar char="•"/>
            </a:pPr>
            <a:r>
              <a:rPr 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个人所得税生产经营所得年度汇算</a:t>
            </a:r>
            <a:endParaRPr 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40000"/>
              </a:lnSpc>
              <a:spcBef>
                <a:spcPts val="375"/>
              </a:spcBef>
              <a:buFont typeface="Arial" panose="020B0604020202020204"/>
              <a:buChar char="•"/>
            </a:pPr>
            <a:r>
              <a:rPr 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个人所得税</a:t>
            </a:r>
            <a:r>
              <a:rPr lang="zh-CN" alt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综合</a:t>
            </a:r>
            <a:r>
              <a:rPr 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所得年度汇算</a:t>
            </a:r>
            <a:endParaRPr 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a:extLst>
              <a:ext uri="{FF2B5EF4-FFF2-40B4-BE49-F238E27FC236}">
                <a16:creationId xmlns:a16="http://schemas.microsoft.com/office/drawing/2014/main" id="{660138B9-4972-4542-48CD-75F0157E8288}"/>
              </a:ext>
            </a:extLst>
          </p:cNvPr>
          <p:cNvSpPr txBox="1"/>
          <p:nvPr/>
        </p:nvSpPr>
        <p:spPr>
          <a:xfrm>
            <a:off x="3276600" y="4495800"/>
            <a:ext cx="5181600" cy="461665"/>
          </a:xfrm>
          <a:prstGeom prst="rect">
            <a:avLst/>
          </a:prstGeom>
          <a:noFill/>
        </p:spPr>
        <p:txBody>
          <a:bodyPr wrap="square" rtlCol="0">
            <a:spAutoFit/>
          </a:bodyPr>
          <a:lstStyle/>
          <a:p>
            <a:r>
              <a:rPr kumimoji="1" lang="zh-CN" altLang="en-US" sz="2400" b="1" dirty="0">
                <a:solidFill>
                  <a:srgbClr val="FF0000"/>
                </a:solidFill>
              </a:rPr>
              <a:t>提醒：政策以实际执行为准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1447800" y="1598930"/>
            <a:ext cx="9739630" cy="2745740"/>
          </a:xfrm>
          <a:prstGeom prst="rect">
            <a:avLst/>
          </a:prstGeom>
        </p:spPr>
        <p:txBody>
          <a:bodyPr vert="horz" wrap="square" lIns="114300" tIns="57150" rIns="114300" bIns="57150" rtlCol="0" anchor="t" anchorCtr="0">
            <a:spAutoFit/>
          </a:bodyPr>
          <a:lstStyle/>
          <a:p>
            <a:pPr fontAlgn="auto">
              <a:lnSpc>
                <a:spcPct val="200000"/>
              </a:lnSpc>
            </a:pPr>
            <a:r>
              <a:rPr lang="en-US" b="1">
                <a:solidFill>
                  <a:schemeClr val="accent4">
                    <a:lumMod val="50000"/>
                  </a:schemeClr>
                </a:solidFill>
                <a:latin typeface="微软雅黑" panose="020B0503020204020204" charset="-122"/>
                <a:ea typeface="微软雅黑" panose="020B0503020204020204" charset="-122"/>
                <a:cs typeface="微软雅黑" panose="020B0503020204020204" charset="-122"/>
              </a:rPr>
              <a:t>例</a:t>
            </a:r>
            <a:r>
              <a:rPr lang="zh-CN" altLang="en-US" b="1">
                <a:solidFill>
                  <a:schemeClr val="accent4">
                    <a:lumMod val="50000"/>
                  </a:schemeClr>
                </a:solidFill>
                <a:latin typeface="微软雅黑" panose="020B0503020204020204" charset="-122"/>
                <a:ea typeface="微软雅黑" panose="020B0503020204020204" charset="-122"/>
                <a:cs typeface="微软雅黑" panose="020B0503020204020204" charset="-122"/>
              </a:rPr>
              <a:t>：</a:t>
            </a:r>
            <a:endParaRPr lang="en-US" b="1">
              <a:solidFill>
                <a:schemeClr val="accent4">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atin typeface="微软雅黑" panose="020B0503020204020204" charset="-122"/>
                <a:ea typeface="微软雅黑" panose="020B0503020204020204" charset="-122"/>
                <a:cs typeface="微软雅黑" panose="020B0503020204020204" charset="-122"/>
              </a:rPr>
              <a:t>       </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王某在甲公司任职，2023年每月工资收入为6000元，同时又是律师事务所的兼职律师，每月从事务所领取工资2500元。</a:t>
            </a:r>
          </a:p>
          <a:p>
            <a:pPr>
              <a:lnSpc>
                <a:spcPct val="15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假设无其他收入和扣除，2023年1月该律师事务所应</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为王某预扣预缴的个人所得税如下：</a:t>
            </a:r>
          </a:p>
          <a:p>
            <a:pPr>
              <a:lnSpc>
                <a:spcPct val="150000"/>
              </a:lnSpc>
            </a:pP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2500×3%=75元</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en-US">
              <a:latin typeface="微软雅黑" panose="020B0503020204020204" charset="-122"/>
              <a:ea typeface="微软雅黑" panose="020B0503020204020204" charset="-122"/>
              <a:cs typeface="微软雅黑" panose="020B0503020204020204" charset="-122"/>
            </a:endParaRPr>
          </a:p>
        </p:txBody>
      </p:sp>
      <p:grpSp>
        <p:nvGrpSpPr>
          <p:cNvPr id="9" name="Group 9"/>
          <p:cNvGrpSpPr/>
          <p:nvPr/>
        </p:nvGrpSpPr>
        <p:grpSpPr>
          <a:xfrm>
            <a:off x="454963" y="93878"/>
            <a:ext cx="10641129" cy="893445"/>
            <a:chOff x="454963" y="93878"/>
            <a:chExt cx="10641129" cy="893445"/>
          </a:xfrm>
        </p:grpSpPr>
        <p:sp>
          <p:nvSpPr>
            <p:cNvPr id="10" name="AutoShape 10"/>
            <p:cNvSpPr/>
            <p:nvPr/>
          </p:nvSpPr>
          <p:spPr>
            <a:xfrm>
              <a:off x="454963" y="331168"/>
              <a:ext cx="84147" cy="84147"/>
            </a:xfrm>
            <a:prstGeom prst="ellipse">
              <a:avLst/>
            </a:prstGeom>
            <a:solidFill>
              <a:schemeClr val="accent1">
                <a:alpha val="100000"/>
              </a:schemeClr>
            </a:solidFill>
          </p:spPr>
        </p:sp>
        <p:sp>
          <p:nvSpPr>
            <p:cNvPr id="11" name="AutoShape 11"/>
            <p:cNvSpPr/>
            <p:nvPr/>
          </p:nvSpPr>
          <p:spPr>
            <a:xfrm>
              <a:off x="575049" y="337743"/>
              <a:ext cx="78137" cy="78137"/>
            </a:xfrm>
            <a:prstGeom prst="ellipse">
              <a:avLst/>
            </a:prstGeom>
            <a:solidFill>
              <a:schemeClr val="accent1">
                <a:alpha val="80000"/>
              </a:schemeClr>
            </a:solidFill>
          </p:spPr>
        </p:sp>
        <p:sp>
          <p:nvSpPr>
            <p:cNvPr id="12" name="AutoShape 12"/>
            <p:cNvSpPr/>
            <p:nvPr/>
          </p:nvSpPr>
          <p:spPr>
            <a:xfrm>
              <a:off x="689125" y="339460"/>
              <a:ext cx="74704" cy="74704"/>
            </a:xfrm>
            <a:prstGeom prst="ellipse">
              <a:avLst/>
            </a:prstGeom>
            <a:solidFill>
              <a:schemeClr val="accent1">
                <a:alpha val="60000"/>
              </a:schemeClr>
            </a:solidFill>
          </p:spPr>
        </p:sp>
        <p:sp>
          <p:nvSpPr>
            <p:cNvPr id="13" name="AutoShape 13"/>
            <p:cNvSpPr/>
            <p:nvPr/>
          </p:nvSpPr>
          <p:spPr>
            <a:xfrm>
              <a:off x="799768" y="348430"/>
              <a:ext cx="69238" cy="69238"/>
            </a:xfrm>
            <a:prstGeom prst="ellipse">
              <a:avLst/>
            </a:prstGeom>
            <a:solidFill>
              <a:schemeClr val="accent1">
                <a:alpha val="40000"/>
              </a:schemeClr>
            </a:solidFill>
          </p:spPr>
        </p:sp>
        <p:sp>
          <p:nvSpPr>
            <p:cNvPr id="14" name="AutoShape 14"/>
            <p:cNvSpPr/>
            <p:nvPr/>
          </p:nvSpPr>
          <p:spPr>
            <a:xfrm>
              <a:off x="904945" y="344297"/>
              <a:ext cx="65594" cy="65594"/>
            </a:xfrm>
            <a:prstGeom prst="ellipse">
              <a:avLst/>
            </a:prstGeom>
            <a:solidFill>
              <a:schemeClr val="accent1">
                <a:alpha val="20000"/>
              </a:schemeClr>
            </a:solidFill>
          </p:spPr>
        </p:sp>
        <p:sp>
          <p:nvSpPr>
            <p:cNvPr id="15" name="AutoShape 15"/>
            <p:cNvSpPr/>
            <p:nvPr/>
          </p:nvSpPr>
          <p:spPr>
            <a:xfrm>
              <a:off x="454963" y="448942"/>
              <a:ext cx="84147" cy="84147"/>
            </a:xfrm>
            <a:prstGeom prst="ellipse">
              <a:avLst/>
            </a:prstGeom>
            <a:solidFill>
              <a:schemeClr val="accent1">
                <a:alpha val="100000"/>
              </a:schemeClr>
            </a:solidFill>
          </p:spPr>
        </p:sp>
        <p:sp>
          <p:nvSpPr>
            <p:cNvPr id="16" name="AutoShape 16"/>
            <p:cNvSpPr/>
            <p:nvPr/>
          </p:nvSpPr>
          <p:spPr>
            <a:xfrm>
              <a:off x="575049" y="455517"/>
              <a:ext cx="78137" cy="78137"/>
            </a:xfrm>
            <a:prstGeom prst="ellipse">
              <a:avLst/>
            </a:prstGeom>
            <a:solidFill>
              <a:schemeClr val="accent1">
                <a:alpha val="80000"/>
              </a:schemeClr>
            </a:solidFill>
          </p:spPr>
        </p:sp>
        <p:sp>
          <p:nvSpPr>
            <p:cNvPr id="17" name="AutoShape 17"/>
            <p:cNvSpPr/>
            <p:nvPr/>
          </p:nvSpPr>
          <p:spPr>
            <a:xfrm>
              <a:off x="689125" y="457233"/>
              <a:ext cx="74704" cy="74704"/>
            </a:xfrm>
            <a:prstGeom prst="ellipse">
              <a:avLst/>
            </a:prstGeom>
            <a:solidFill>
              <a:schemeClr val="accent1">
                <a:alpha val="60000"/>
              </a:schemeClr>
            </a:solidFill>
          </p:spPr>
        </p:sp>
        <p:sp>
          <p:nvSpPr>
            <p:cNvPr id="18" name="AutoShape 18"/>
            <p:cNvSpPr/>
            <p:nvPr/>
          </p:nvSpPr>
          <p:spPr>
            <a:xfrm>
              <a:off x="799768" y="466203"/>
              <a:ext cx="69238" cy="69238"/>
            </a:xfrm>
            <a:prstGeom prst="ellipse">
              <a:avLst/>
            </a:prstGeom>
            <a:solidFill>
              <a:schemeClr val="accent1">
                <a:alpha val="40000"/>
              </a:schemeClr>
            </a:solidFill>
          </p:spPr>
        </p:sp>
        <p:sp>
          <p:nvSpPr>
            <p:cNvPr id="19" name="AutoShape 19"/>
            <p:cNvSpPr/>
            <p:nvPr/>
          </p:nvSpPr>
          <p:spPr>
            <a:xfrm>
              <a:off x="904945" y="462070"/>
              <a:ext cx="65594" cy="65594"/>
            </a:xfrm>
            <a:prstGeom prst="ellipse">
              <a:avLst/>
            </a:prstGeom>
            <a:solidFill>
              <a:schemeClr val="accent1">
                <a:alpha val="20000"/>
              </a:schemeClr>
            </a:solidFill>
          </p:spPr>
        </p:sp>
        <p:sp>
          <p:nvSpPr>
            <p:cNvPr id="20" name="AutoShape 20"/>
            <p:cNvSpPr/>
            <p:nvPr/>
          </p:nvSpPr>
          <p:spPr>
            <a:xfrm>
              <a:off x="454963" y="566715"/>
              <a:ext cx="84147" cy="84147"/>
            </a:xfrm>
            <a:prstGeom prst="ellipse">
              <a:avLst/>
            </a:prstGeom>
            <a:solidFill>
              <a:schemeClr val="accent1">
                <a:alpha val="100000"/>
              </a:schemeClr>
            </a:solidFill>
          </p:spPr>
        </p:sp>
        <p:sp>
          <p:nvSpPr>
            <p:cNvPr id="21" name="AutoShape 21"/>
            <p:cNvSpPr/>
            <p:nvPr/>
          </p:nvSpPr>
          <p:spPr>
            <a:xfrm>
              <a:off x="575049" y="573291"/>
              <a:ext cx="78137" cy="78137"/>
            </a:xfrm>
            <a:prstGeom prst="ellipse">
              <a:avLst/>
            </a:prstGeom>
            <a:solidFill>
              <a:schemeClr val="accent1">
                <a:alpha val="80000"/>
              </a:schemeClr>
            </a:solidFill>
          </p:spPr>
        </p:sp>
        <p:sp>
          <p:nvSpPr>
            <p:cNvPr id="22" name="AutoShape 22"/>
            <p:cNvSpPr/>
            <p:nvPr/>
          </p:nvSpPr>
          <p:spPr>
            <a:xfrm>
              <a:off x="689125" y="575007"/>
              <a:ext cx="74704" cy="74704"/>
            </a:xfrm>
            <a:prstGeom prst="ellipse">
              <a:avLst/>
            </a:prstGeom>
            <a:solidFill>
              <a:schemeClr val="accent1">
                <a:alpha val="60000"/>
              </a:schemeClr>
            </a:solidFill>
          </p:spPr>
        </p:sp>
        <p:sp>
          <p:nvSpPr>
            <p:cNvPr id="23" name="AutoShape 23"/>
            <p:cNvSpPr/>
            <p:nvPr/>
          </p:nvSpPr>
          <p:spPr>
            <a:xfrm>
              <a:off x="799768" y="583977"/>
              <a:ext cx="69238" cy="69238"/>
            </a:xfrm>
            <a:prstGeom prst="ellipse">
              <a:avLst/>
            </a:prstGeom>
            <a:solidFill>
              <a:schemeClr val="accent1">
                <a:alpha val="40000"/>
              </a:schemeClr>
            </a:solidFill>
          </p:spPr>
        </p:sp>
        <p:sp>
          <p:nvSpPr>
            <p:cNvPr id="24" name="AutoShape 24"/>
            <p:cNvSpPr/>
            <p:nvPr/>
          </p:nvSpPr>
          <p:spPr>
            <a:xfrm>
              <a:off x="904945" y="579844"/>
              <a:ext cx="65594" cy="65594"/>
            </a:xfrm>
            <a:prstGeom prst="ellipse">
              <a:avLst/>
            </a:prstGeom>
            <a:solidFill>
              <a:schemeClr val="accent1">
                <a:alpha val="20000"/>
              </a:schemeClr>
            </a:solidFill>
          </p:spPr>
        </p:sp>
        <p:sp>
          <p:nvSpPr>
            <p:cNvPr id="25" name="AutoShape 25"/>
            <p:cNvSpPr/>
            <p:nvPr/>
          </p:nvSpPr>
          <p:spPr>
            <a:xfrm>
              <a:off x="454963" y="684489"/>
              <a:ext cx="84147" cy="84147"/>
            </a:xfrm>
            <a:prstGeom prst="ellipse">
              <a:avLst/>
            </a:prstGeom>
            <a:solidFill>
              <a:schemeClr val="accent1">
                <a:alpha val="100000"/>
              </a:schemeClr>
            </a:solidFill>
          </p:spPr>
        </p:sp>
        <p:sp>
          <p:nvSpPr>
            <p:cNvPr id="26" name="AutoShape 26"/>
            <p:cNvSpPr/>
            <p:nvPr/>
          </p:nvSpPr>
          <p:spPr>
            <a:xfrm>
              <a:off x="575049" y="691064"/>
              <a:ext cx="78137" cy="78137"/>
            </a:xfrm>
            <a:prstGeom prst="ellipse">
              <a:avLst/>
            </a:prstGeom>
            <a:solidFill>
              <a:schemeClr val="accent1">
                <a:alpha val="80000"/>
              </a:schemeClr>
            </a:solidFill>
          </p:spPr>
        </p:sp>
        <p:sp>
          <p:nvSpPr>
            <p:cNvPr id="27" name="AutoShape 27"/>
            <p:cNvSpPr/>
            <p:nvPr/>
          </p:nvSpPr>
          <p:spPr>
            <a:xfrm>
              <a:off x="689125" y="692781"/>
              <a:ext cx="74704" cy="74704"/>
            </a:xfrm>
            <a:prstGeom prst="ellipse">
              <a:avLst/>
            </a:prstGeom>
            <a:solidFill>
              <a:schemeClr val="accent1">
                <a:alpha val="60000"/>
              </a:schemeClr>
            </a:solidFill>
          </p:spPr>
        </p:sp>
        <p:sp>
          <p:nvSpPr>
            <p:cNvPr id="28" name="AutoShape 28"/>
            <p:cNvSpPr/>
            <p:nvPr/>
          </p:nvSpPr>
          <p:spPr>
            <a:xfrm>
              <a:off x="799768" y="701751"/>
              <a:ext cx="69238" cy="69238"/>
            </a:xfrm>
            <a:prstGeom prst="ellipse">
              <a:avLst/>
            </a:prstGeom>
            <a:solidFill>
              <a:schemeClr val="accent1">
                <a:alpha val="40000"/>
              </a:schemeClr>
            </a:solidFill>
          </p:spPr>
        </p:sp>
        <p:sp>
          <p:nvSpPr>
            <p:cNvPr id="29" name="AutoShape 29"/>
            <p:cNvSpPr/>
            <p:nvPr/>
          </p:nvSpPr>
          <p:spPr>
            <a:xfrm>
              <a:off x="904945" y="697618"/>
              <a:ext cx="65594" cy="65594"/>
            </a:xfrm>
            <a:prstGeom prst="ellipse">
              <a:avLst/>
            </a:prstGeom>
            <a:solidFill>
              <a:schemeClr val="accent1">
                <a:alpha val="20000"/>
              </a:schemeClr>
            </a:solidFill>
          </p:spPr>
        </p:sp>
        <p:sp>
          <p:nvSpPr>
            <p:cNvPr id="30" name="TextBox 30"/>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兼职</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律师个人所得税处理</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 name="Picture 2"/>
          <p:cNvPicPr>
            <a:picLocks noChangeAspect="1"/>
          </p:cNvPicPr>
          <p:nvPr/>
        </p:nvPicPr>
        <p:blipFill>
          <a:blip r:embed="rId3"/>
          <a:srcRect l="32612" r="32612"/>
          <a:stretch>
            <a:fillRect/>
          </a:stretch>
        </p:blipFill>
        <p:spPr>
          <a:xfrm>
            <a:off x="341630" y="4953000"/>
            <a:ext cx="796925" cy="1522095"/>
          </a:xfrm>
          <a:prstGeom prst="rect">
            <a:avLst/>
          </a:prstGeom>
        </p:spPr>
      </p:pic>
      <p:pic>
        <p:nvPicPr>
          <p:cNvPr id="5" name="Picture 3"/>
          <p:cNvPicPr>
            <a:picLocks noChangeAspect="1"/>
          </p:cNvPicPr>
          <p:nvPr/>
        </p:nvPicPr>
        <p:blipFill>
          <a:blip r:embed="rId4"/>
          <a:srcRect l="32546" r="32546"/>
          <a:stretch>
            <a:fillRect/>
          </a:stretch>
        </p:blipFill>
        <p:spPr>
          <a:xfrm>
            <a:off x="2667000" y="4956175"/>
            <a:ext cx="796925" cy="1522095"/>
          </a:xfrm>
          <a:prstGeom prst="rect">
            <a:avLst/>
          </a:prstGeom>
        </p:spPr>
      </p:pic>
      <p:pic>
        <p:nvPicPr>
          <p:cNvPr id="6" name="Picture 4"/>
          <p:cNvPicPr>
            <a:picLocks noChangeAspect="1"/>
          </p:cNvPicPr>
          <p:nvPr/>
        </p:nvPicPr>
        <p:blipFill>
          <a:blip r:embed="rId5"/>
          <a:srcRect l="32590" r="32590"/>
          <a:stretch>
            <a:fillRect/>
          </a:stretch>
        </p:blipFill>
        <p:spPr>
          <a:xfrm>
            <a:off x="1524000" y="4956175"/>
            <a:ext cx="796925" cy="15220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63829" y="1414808"/>
            <a:ext cx="6734175" cy="885825"/>
          </a:xfrm>
          <a:prstGeom prst="rect">
            <a:avLst/>
          </a:prstGeom>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出资律师个人所得税处理</a:t>
            </a:r>
          </a:p>
        </p:txBody>
      </p:sp>
      <p:sp>
        <p:nvSpPr>
          <p:cNvPr id="3" name="TextBox 3"/>
          <p:cNvSpPr txBox="1"/>
          <p:nvPr/>
        </p:nvSpPr>
        <p:spPr>
          <a:xfrm>
            <a:off x="763829" y="2093647"/>
            <a:ext cx="6734175" cy="1323975"/>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出资律师就是律师事务所的投资者、合伙人，其经营律师事务所取得的所得，应按照“经营所得”应税项目， 适用5%-35%的五级超额累进税率，计算缴纳个人所得税。</a:t>
            </a:r>
          </a:p>
        </p:txBody>
      </p:sp>
      <p:sp>
        <p:nvSpPr>
          <p:cNvPr id="4" name="TextBox 4"/>
          <p:cNvSpPr txBox="1"/>
          <p:nvPr/>
        </p:nvSpPr>
        <p:spPr>
          <a:xfrm>
            <a:off x="689593" y="3949139"/>
            <a:ext cx="6524625" cy="885825"/>
          </a:xfrm>
          <a:prstGeom prst="rect">
            <a:avLst/>
          </a:prstGeom>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征收方式</a:t>
            </a:r>
          </a:p>
        </p:txBody>
      </p:sp>
      <p:sp>
        <p:nvSpPr>
          <p:cNvPr id="5" name="TextBox 5"/>
          <p:cNvSpPr txBox="1"/>
          <p:nvPr/>
        </p:nvSpPr>
        <p:spPr>
          <a:xfrm>
            <a:off x="689593" y="4645945"/>
            <a:ext cx="6810375" cy="1632585"/>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对律师事务所不得实行核定征收个人所得税，需要按照规定缴纳个人所得税，以实际收入为准，采用</a:t>
            </a:r>
            <a:r>
              <a:rPr lang="en-US" sz="1500">
                <a:solidFill>
                  <a:srgbClr val="FF0000">
                    <a:alpha val="100000"/>
                  </a:srgbClr>
                </a:solidFill>
                <a:latin typeface="微软雅黑" panose="020B0503020204020204" charset="-122"/>
                <a:ea typeface="微软雅黑" panose="020B0503020204020204" charset="-122"/>
                <a:cs typeface="微软雅黑" panose="020B0503020204020204" charset="-122"/>
              </a:rPr>
              <a:t>查账征收</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的方式。</a:t>
            </a:r>
          </a:p>
          <a:p>
            <a:pPr>
              <a:lnSpc>
                <a:spcPct val="150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《国家税务总局关于切实加强高收入者个人所得税征管的通知》（国税发〔2011〕50号）</a:t>
            </a:r>
          </a:p>
        </p:txBody>
      </p:sp>
      <p:sp>
        <p:nvSpPr>
          <p:cNvPr id="6" name="AutoShape 6"/>
          <p:cNvSpPr/>
          <p:nvPr/>
        </p:nvSpPr>
        <p:spPr>
          <a:xfrm>
            <a:off x="831066" y="6324686"/>
            <a:ext cx="701468" cy="122998"/>
          </a:xfrm>
          <a:prstGeom prst="rect">
            <a:avLst/>
          </a:prstGeom>
          <a:solidFill>
            <a:schemeClr val="accent1">
              <a:alpha val="100000"/>
            </a:schemeClr>
          </a:solidFill>
        </p:spPr>
      </p:sp>
      <p:sp>
        <p:nvSpPr>
          <p:cNvPr id="7" name="AutoShape 7"/>
          <p:cNvSpPr/>
          <p:nvPr/>
        </p:nvSpPr>
        <p:spPr>
          <a:xfrm>
            <a:off x="799744" y="6324686"/>
            <a:ext cx="122998" cy="122998"/>
          </a:xfrm>
          <a:prstGeom prst="ellipse">
            <a:avLst/>
          </a:prstGeom>
          <a:solidFill>
            <a:schemeClr val="accent1">
              <a:alpha val="100000"/>
            </a:schemeClr>
          </a:solidFill>
        </p:spPr>
      </p:sp>
      <p:sp>
        <p:nvSpPr>
          <p:cNvPr id="8" name="AutoShape 8"/>
          <p:cNvSpPr/>
          <p:nvPr/>
        </p:nvSpPr>
        <p:spPr>
          <a:xfrm>
            <a:off x="1481861" y="6324686"/>
            <a:ext cx="122998" cy="122998"/>
          </a:xfrm>
          <a:prstGeom prst="ellipse">
            <a:avLst/>
          </a:prstGeom>
          <a:solidFill>
            <a:schemeClr val="accent1">
              <a:alpha val="100000"/>
            </a:schemeClr>
          </a:solidFill>
        </p:spPr>
      </p:sp>
      <p:cxnSp>
        <p:nvCxnSpPr>
          <p:cNvPr id="9" name="Connector 9"/>
          <p:cNvCxnSpPr/>
          <p:nvPr/>
        </p:nvCxnSpPr>
        <p:spPr>
          <a:xfrm>
            <a:off x="1532534" y="6386216"/>
            <a:ext cx="6181975"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0" name="Picture 10"/>
          <p:cNvPicPr>
            <a:picLocks noChangeAspect="1"/>
          </p:cNvPicPr>
          <p:nvPr/>
        </p:nvPicPr>
        <p:blipFill>
          <a:blip r:embed="rId3">
            <a:alphaModFix/>
          </a:blip>
          <a:srcRect l="25094" r="25094"/>
          <a:stretch>
            <a:fillRect/>
          </a:stretch>
        </p:blipFill>
        <p:spPr>
          <a:xfrm>
            <a:off x="7803289" y="1299241"/>
            <a:ext cx="3679824" cy="4906431"/>
          </a:xfrm>
          <a:prstGeom prst="rect">
            <a:avLst/>
          </a:prstGeom>
        </p:spPr>
      </p:pic>
      <p:sp>
        <p:nvSpPr>
          <p:cNvPr id="11" name="AutoShape 11"/>
          <p:cNvSpPr/>
          <p:nvPr/>
        </p:nvSpPr>
        <p:spPr>
          <a:xfrm>
            <a:off x="852680" y="3629459"/>
            <a:ext cx="701468" cy="122998"/>
          </a:xfrm>
          <a:prstGeom prst="rect">
            <a:avLst/>
          </a:prstGeom>
          <a:solidFill>
            <a:schemeClr val="accent1">
              <a:alpha val="100000"/>
            </a:schemeClr>
          </a:solidFill>
        </p:spPr>
      </p:sp>
      <p:sp>
        <p:nvSpPr>
          <p:cNvPr id="12" name="AutoShape 12"/>
          <p:cNvSpPr/>
          <p:nvPr/>
        </p:nvSpPr>
        <p:spPr>
          <a:xfrm>
            <a:off x="799768" y="3629459"/>
            <a:ext cx="122998" cy="122998"/>
          </a:xfrm>
          <a:prstGeom prst="ellipse">
            <a:avLst/>
          </a:prstGeom>
          <a:solidFill>
            <a:schemeClr val="accent1">
              <a:alpha val="100000"/>
            </a:schemeClr>
          </a:solidFill>
        </p:spPr>
      </p:sp>
      <p:sp>
        <p:nvSpPr>
          <p:cNvPr id="13" name="AutoShape 13"/>
          <p:cNvSpPr/>
          <p:nvPr/>
        </p:nvSpPr>
        <p:spPr>
          <a:xfrm>
            <a:off x="1482520" y="3629459"/>
            <a:ext cx="122998" cy="122998"/>
          </a:xfrm>
          <a:prstGeom prst="ellipse">
            <a:avLst/>
          </a:prstGeom>
          <a:solidFill>
            <a:schemeClr val="accent1">
              <a:alpha val="100000"/>
            </a:schemeClr>
          </a:solidFill>
        </p:spPr>
      </p:sp>
      <p:cxnSp>
        <p:nvCxnSpPr>
          <p:cNvPr id="14" name="Connector 14"/>
          <p:cNvCxnSpPr/>
          <p:nvPr/>
        </p:nvCxnSpPr>
        <p:spPr>
          <a:xfrm>
            <a:off x="1554148" y="3703689"/>
            <a:ext cx="6181975"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nvGrpSpPr>
          <p:cNvPr id="15" name="Group 15"/>
          <p:cNvGrpSpPr/>
          <p:nvPr/>
        </p:nvGrpSpPr>
        <p:grpSpPr>
          <a:xfrm>
            <a:off x="4549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p:spPr>
        </p:sp>
        <p:sp>
          <p:nvSpPr>
            <p:cNvPr id="17" name="AutoShape 17"/>
            <p:cNvSpPr/>
            <p:nvPr/>
          </p:nvSpPr>
          <p:spPr>
            <a:xfrm>
              <a:off x="575049" y="337743"/>
              <a:ext cx="78137" cy="78137"/>
            </a:xfrm>
            <a:prstGeom prst="ellipse">
              <a:avLst/>
            </a:prstGeom>
            <a:solidFill>
              <a:schemeClr val="accent1">
                <a:alpha val="80000"/>
              </a:schemeClr>
            </a:solidFill>
          </p:spPr>
        </p:sp>
        <p:sp>
          <p:nvSpPr>
            <p:cNvPr id="18" name="AutoShape 18"/>
            <p:cNvSpPr/>
            <p:nvPr/>
          </p:nvSpPr>
          <p:spPr>
            <a:xfrm>
              <a:off x="689125" y="339460"/>
              <a:ext cx="74704" cy="74704"/>
            </a:xfrm>
            <a:prstGeom prst="ellipse">
              <a:avLst/>
            </a:prstGeom>
            <a:solidFill>
              <a:schemeClr val="accent1">
                <a:alpha val="60000"/>
              </a:schemeClr>
            </a:solidFill>
          </p:spPr>
        </p:sp>
        <p:sp>
          <p:nvSpPr>
            <p:cNvPr id="19" name="AutoShape 19"/>
            <p:cNvSpPr/>
            <p:nvPr/>
          </p:nvSpPr>
          <p:spPr>
            <a:xfrm>
              <a:off x="799768" y="348430"/>
              <a:ext cx="69238" cy="69238"/>
            </a:xfrm>
            <a:prstGeom prst="ellipse">
              <a:avLst/>
            </a:prstGeom>
            <a:solidFill>
              <a:schemeClr val="accent1">
                <a:alpha val="40000"/>
              </a:schemeClr>
            </a:solidFill>
          </p:spPr>
        </p:sp>
        <p:sp>
          <p:nvSpPr>
            <p:cNvPr id="20" name="AutoShape 20"/>
            <p:cNvSpPr/>
            <p:nvPr/>
          </p:nvSpPr>
          <p:spPr>
            <a:xfrm>
              <a:off x="904945" y="344297"/>
              <a:ext cx="65594" cy="65594"/>
            </a:xfrm>
            <a:prstGeom prst="ellipse">
              <a:avLst/>
            </a:prstGeom>
            <a:solidFill>
              <a:schemeClr val="accent1">
                <a:alpha val="20000"/>
              </a:schemeClr>
            </a:solidFill>
          </p:spPr>
        </p:sp>
        <p:sp>
          <p:nvSpPr>
            <p:cNvPr id="21" name="AutoShape 21"/>
            <p:cNvSpPr/>
            <p:nvPr/>
          </p:nvSpPr>
          <p:spPr>
            <a:xfrm>
              <a:off x="454963" y="448942"/>
              <a:ext cx="84147" cy="84147"/>
            </a:xfrm>
            <a:prstGeom prst="ellipse">
              <a:avLst/>
            </a:prstGeom>
            <a:solidFill>
              <a:schemeClr val="accent1">
                <a:alpha val="100000"/>
              </a:schemeClr>
            </a:solidFill>
          </p:spPr>
        </p:sp>
        <p:sp>
          <p:nvSpPr>
            <p:cNvPr id="22" name="AutoShape 22"/>
            <p:cNvSpPr/>
            <p:nvPr/>
          </p:nvSpPr>
          <p:spPr>
            <a:xfrm>
              <a:off x="575049" y="455517"/>
              <a:ext cx="78137" cy="78137"/>
            </a:xfrm>
            <a:prstGeom prst="ellipse">
              <a:avLst/>
            </a:prstGeom>
            <a:solidFill>
              <a:schemeClr val="accent1">
                <a:alpha val="80000"/>
              </a:schemeClr>
            </a:solidFill>
          </p:spPr>
        </p:sp>
        <p:sp>
          <p:nvSpPr>
            <p:cNvPr id="23" name="AutoShape 23"/>
            <p:cNvSpPr/>
            <p:nvPr/>
          </p:nvSpPr>
          <p:spPr>
            <a:xfrm>
              <a:off x="689125" y="457233"/>
              <a:ext cx="74704" cy="74704"/>
            </a:xfrm>
            <a:prstGeom prst="ellipse">
              <a:avLst/>
            </a:prstGeom>
            <a:solidFill>
              <a:schemeClr val="accent1">
                <a:alpha val="60000"/>
              </a:schemeClr>
            </a:solidFill>
          </p:spPr>
        </p:sp>
        <p:sp>
          <p:nvSpPr>
            <p:cNvPr id="24" name="AutoShape 24"/>
            <p:cNvSpPr/>
            <p:nvPr/>
          </p:nvSpPr>
          <p:spPr>
            <a:xfrm>
              <a:off x="799768" y="466203"/>
              <a:ext cx="69238" cy="69238"/>
            </a:xfrm>
            <a:prstGeom prst="ellipse">
              <a:avLst/>
            </a:prstGeom>
            <a:solidFill>
              <a:schemeClr val="accent1">
                <a:alpha val="40000"/>
              </a:schemeClr>
            </a:solidFill>
          </p:spPr>
        </p:sp>
        <p:sp>
          <p:nvSpPr>
            <p:cNvPr id="25" name="AutoShape 25"/>
            <p:cNvSpPr/>
            <p:nvPr/>
          </p:nvSpPr>
          <p:spPr>
            <a:xfrm>
              <a:off x="904945" y="462070"/>
              <a:ext cx="65594" cy="65594"/>
            </a:xfrm>
            <a:prstGeom prst="ellipse">
              <a:avLst/>
            </a:prstGeom>
            <a:solidFill>
              <a:schemeClr val="accent1">
                <a:alpha val="20000"/>
              </a:schemeClr>
            </a:solidFill>
          </p:spPr>
        </p:sp>
        <p:sp>
          <p:nvSpPr>
            <p:cNvPr id="26" name="AutoShape 26"/>
            <p:cNvSpPr/>
            <p:nvPr/>
          </p:nvSpPr>
          <p:spPr>
            <a:xfrm>
              <a:off x="454963" y="566715"/>
              <a:ext cx="84147" cy="84147"/>
            </a:xfrm>
            <a:prstGeom prst="ellipse">
              <a:avLst/>
            </a:prstGeom>
            <a:solidFill>
              <a:schemeClr val="accent1">
                <a:alpha val="100000"/>
              </a:schemeClr>
            </a:solidFill>
          </p:spPr>
        </p:sp>
        <p:sp>
          <p:nvSpPr>
            <p:cNvPr id="27" name="AutoShape 27"/>
            <p:cNvSpPr/>
            <p:nvPr/>
          </p:nvSpPr>
          <p:spPr>
            <a:xfrm>
              <a:off x="575049" y="573291"/>
              <a:ext cx="78137" cy="78137"/>
            </a:xfrm>
            <a:prstGeom prst="ellipse">
              <a:avLst/>
            </a:prstGeom>
            <a:solidFill>
              <a:schemeClr val="accent1">
                <a:alpha val="80000"/>
              </a:schemeClr>
            </a:solidFill>
          </p:spPr>
        </p:sp>
        <p:sp>
          <p:nvSpPr>
            <p:cNvPr id="28" name="AutoShape 28"/>
            <p:cNvSpPr/>
            <p:nvPr/>
          </p:nvSpPr>
          <p:spPr>
            <a:xfrm>
              <a:off x="689125" y="575007"/>
              <a:ext cx="74704" cy="74704"/>
            </a:xfrm>
            <a:prstGeom prst="ellipse">
              <a:avLst/>
            </a:prstGeom>
            <a:solidFill>
              <a:schemeClr val="accent1">
                <a:alpha val="60000"/>
              </a:schemeClr>
            </a:solidFill>
          </p:spPr>
        </p:sp>
        <p:sp>
          <p:nvSpPr>
            <p:cNvPr id="29" name="AutoShape 29"/>
            <p:cNvSpPr/>
            <p:nvPr/>
          </p:nvSpPr>
          <p:spPr>
            <a:xfrm>
              <a:off x="799768" y="583977"/>
              <a:ext cx="69238" cy="69238"/>
            </a:xfrm>
            <a:prstGeom prst="ellipse">
              <a:avLst/>
            </a:prstGeom>
            <a:solidFill>
              <a:schemeClr val="accent1">
                <a:alpha val="40000"/>
              </a:schemeClr>
            </a:solidFill>
          </p:spPr>
        </p:sp>
        <p:sp>
          <p:nvSpPr>
            <p:cNvPr id="30" name="AutoShape 30"/>
            <p:cNvSpPr/>
            <p:nvPr/>
          </p:nvSpPr>
          <p:spPr>
            <a:xfrm>
              <a:off x="904945" y="579844"/>
              <a:ext cx="65594" cy="65594"/>
            </a:xfrm>
            <a:prstGeom prst="ellipse">
              <a:avLst/>
            </a:prstGeom>
            <a:solidFill>
              <a:schemeClr val="accent1">
                <a:alpha val="20000"/>
              </a:schemeClr>
            </a:solidFill>
          </p:spPr>
        </p:sp>
        <p:sp>
          <p:nvSpPr>
            <p:cNvPr id="31" name="AutoShape 31"/>
            <p:cNvSpPr/>
            <p:nvPr/>
          </p:nvSpPr>
          <p:spPr>
            <a:xfrm>
              <a:off x="454963" y="684489"/>
              <a:ext cx="84147" cy="84147"/>
            </a:xfrm>
            <a:prstGeom prst="ellipse">
              <a:avLst/>
            </a:prstGeom>
            <a:solidFill>
              <a:schemeClr val="accent1">
                <a:alpha val="100000"/>
              </a:schemeClr>
            </a:solidFill>
          </p:spPr>
        </p:sp>
        <p:sp>
          <p:nvSpPr>
            <p:cNvPr id="32" name="AutoShape 32"/>
            <p:cNvSpPr/>
            <p:nvPr/>
          </p:nvSpPr>
          <p:spPr>
            <a:xfrm>
              <a:off x="575049" y="691064"/>
              <a:ext cx="78137" cy="78137"/>
            </a:xfrm>
            <a:prstGeom prst="ellipse">
              <a:avLst/>
            </a:prstGeom>
            <a:solidFill>
              <a:schemeClr val="accent1">
                <a:alpha val="80000"/>
              </a:schemeClr>
            </a:solidFill>
          </p:spPr>
        </p:sp>
        <p:sp>
          <p:nvSpPr>
            <p:cNvPr id="33" name="AutoShape 33"/>
            <p:cNvSpPr/>
            <p:nvPr/>
          </p:nvSpPr>
          <p:spPr>
            <a:xfrm>
              <a:off x="689125" y="692781"/>
              <a:ext cx="74704" cy="74704"/>
            </a:xfrm>
            <a:prstGeom prst="ellipse">
              <a:avLst/>
            </a:prstGeom>
            <a:solidFill>
              <a:schemeClr val="accent1">
                <a:alpha val="60000"/>
              </a:schemeClr>
            </a:solidFill>
          </p:spPr>
        </p:sp>
        <p:sp>
          <p:nvSpPr>
            <p:cNvPr id="34" name="AutoShape 34"/>
            <p:cNvSpPr/>
            <p:nvPr/>
          </p:nvSpPr>
          <p:spPr>
            <a:xfrm>
              <a:off x="799768" y="701751"/>
              <a:ext cx="69238" cy="69238"/>
            </a:xfrm>
            <a:prstGeom prst="ellipse">
              <a:avLst/>
            </a:prstGeom>
            <a:solidFill>
              <a:schemeClr val="accent1">
                <a:alpha val="40000"/>
              </a:schemeClr>
            </a:solidFill>
          </p:spPr>
        </p:sp>
        <p:sp>
          <p:nvSpPr>
            <p:cNvPr id="35" name="AutoShape 35"/>
            <p:cNvSpPr/>
            <p:nvPr/>
          </p:nvSpPr>
          <p:spPr>
            <a:xfrm>
              <a:off x="904945" y="697618"/>
              <a:ext cx="65594" cy="65594"/>
            </a:xfrm>
            <a:prstGeom prst="ellipse">
              <a:avLst/>
            </a:prstGeom>
            <a:solidFill>
              <a:schemeClr val="accent1">
                <a:alpha val="20000"/>
              </a:schemeClr>
            </a:solidFill>
          </p:spPr>
        </p:sp>
        <p:sp>
          <p:nvSpPr>
            <p:cNvPr id="36" name="TextBox 36"/>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出资律师个人所得税处理</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559810" y="2526030"/>
            <a:ext cx="7914005"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个人所得税生产经营所得年度汇算</a:t>
            </a:r>
          </a:p>
        </p:txBody>
      </p:sp>
      <p:sp>
        <p:nvSpPr>
          <p:cNvPr id="3" name="TextBox 3"/>
          <p:cNvSpPr txBox="1"/>
          <p:nvPr/>
        </p:nvSpPr>
        <p:spPr>
          <a:xfrm>
            <a:off x="3766844" y="1072555"/>
            <a:ext cx="3112760" cy="1138956"/>
          </a:xfrm>
          <a:prstGeom prst="rect">
            <a:avLst/>
          </a:prstGeom>
        </p:spPr>
        <p:txBody>
          <a:bodyPr vert="horz" wrap="square" lIns="66008" tIns="33052" rIns="66008" bIns="33052" rtlCol="0" anchor="t" anchorCtr="0">
            <a:noAutofit/>
          </a:bodyPr>
          <a:lstStyle/>
          <a:p>
            <a:pPr>
              <a:lnSpc>
                <a:spcPct val="80000"/>
              </a:lnSpc>
            </a:pPr>
            <a:r>
              <a:rPr lang="en-US" sz="8400" b="1">
                <a:solidFill>
                  <a:schemeClr val="accent2">
                    <a:alpha val="100000"/>
                  </a:schemeClr>
                </a:solidFill>
                <a:latin typeface="微软雅黑" panose="020B0503020204020204" charset="-122"/>
                <a:ea typeface="微软雅黑" panose="020B0503020204020204" charset="-122"/>
                <a:cs typeface="微软雅黑" panose="020B0503020204020204" charset="-122"/>
              </a:rPr>
              <a:t>02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79391" y="1754944"/>
            <a:ext cx="638131" cy="638131"/>
          </a:xfrm>
          <a:prstGeom prst="ellipse">
            <a:avLst/>
          </a:prstGeom>
          <a:solidFill>
            <a:schemeClr val="accent1">
              <a:alpha val="20000"/>
            </a:schemeClr>
          </a:solidFill>
        </p:spPr>
      </p:sp>
      <p:sp>
        <p:nvSpPr>
          <p:cNvPr id="3" name="AutoShape 3"/>
          <p:cNvSpPr/>
          <p:nvPr/>
        </p:nvSpPr>
        <p:spPr>
          <a:xfrm>
            <a:off x="914135" y="1889688"/>
            <a:ext cx="368642" cy="368642"/>
          </a:xfrm>
          <a:prstGeom prst="ellipse">
            <a:avLst/>
          </a:prstGeom>
          <a:solidFill>
            <a:schemeClr val="accent1">
              <a:alpha val="100000"/>
            </a:schemeClr>
          </a:solidFill>
        </p:spPr>
      </p:sp>
      <p:cxnSp>
        <p:nvCxnSpPr>
          <p:cNvPr id="4" name="Connector 4"/>
          <p:cNvCxnSpPr/>
          <p:nvPr/>
        </p:nvCxnSpPr>
        <p:spPr>
          <a:xfrm>
            <a:off x="1098456" y="2393075"/>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AutoShape 5"/>
          <p:cNvSpPr/>
          <p:nvPr/>
        </p:nvSpPr>
        <p:spPr>
          <a:xfrm>
            <a:off x="779391" y="3803200"/>
            <a:ext cx="638131" cy="638131"/>
          </a:xfrm>
          <a:prstGeom prst="ellipse">
            <a:avLst/>
          </a:prstGeom>
          <a:solidFill>
            <a:schemeClr val="accent1">
              <a:alpha val="20000"/>
            </a:schemeClr>
          </a:solidFill>
        </p:spPr>
      </p:sp>
      <p:sp>
        <p:nvSpPr>
          <p:cNvPr id="6" name="AutoShape 6"/>
          <p:cNvSpPr/>
          <p:nvPr/>
        </p:nvSpPr>
        <p:spPr>
          <a:xfrm>
            <a:off x="914135" y="3937944"/>
            <a:ext cx="368642" cy="368642"/>
          </a:xfrm>
          <a:prstGeom prst="ellipse">
            <a:avLst/>
          </a:prstGeom>
          <a:solidFill>
            <a:schemeClr val="accent1">
              <a:alpha val="100000"/>
            </a:schemeClr>
          </a:solidFill>
        </p:spPr>
      </p:sp>
      <p:cxnSp>
        <p:nvCxnSpPr>
          <p:cNvPr id="7" name="Connector 7"/>
          <p:cNvCxnSpPr/>
          <p:nvPr/>
        </p:nvCxnSpPr>
        <p:spPr>
          <a:xfrm>
            <a:off x="1098456" y="4441331"/>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8" name="AutoShape 8"/>
          <p:cNvSpPr/>
          <p:nvPr/>
        </p:nvSpPr>
        <p:spPr>
          <a:xfrm>
            <a:off x="6360328" y="1754944"/>
            <a:ext cx="638131" cy="638131"/>
          </a:xfrm>
          <a:prstGeom prst="ellipse">
            <a:avLst/>
          </a:prstGeom>
          <a:solidFill>
            <a:schemeClr val="accent1">
              <a:alpha val="20000"/>
            </a:schemeClr>
          </a:solidFill>
        </p:spPr>
      </p:sp>
      <p:sp>
        <p:nvSpPr>
          <p:cNvPr id="9" name="AutoShape 9"/>
          <p:cNvSpPr/>
          <p:nvPr/>
        </p:nvSpPr>
        <p:spPr>
          <a:xfrm>
            <a:off x="6495073" y="1889688"/>
            <a:ext cx="368642" cy="368642"/>
          </a:xfrm>
          <a:prstGeom prst="ellipse">
            <a:avLst/>
          </a:prstGeom>
          <a:solidFill>
            <a:schemeClr val="accent1">
              <a:alpha val="100000"/>
            </a:schemeClr>
          </a:solidFill>
        </p:spPr>
      </p:sp>
      <p:cxnSp>
        <p:nvCxnSpPr>
          <p:cNvPr id="10" name="Connector 10"/>
          <p:cNvCxnSpPr/>
          <p:nvPr/>
        </p:nvCxnSpPr>
        <p:spPr>
          <a:xfrm>
            <a:off x="6679393" y="2393075"/>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1" name="AutoShape 11"/>
          <p:cNvSpPr/>
          <p:nvPr/>
        </p:nvSpPr>
        <p:spPr>
          <a:xfrm>
            <a:off x="6360328" y="3803200"/>
            <a:ext cx="638131" cy="638131"/>
          </a:xfrm>
          <a:prstGeom prst="ellipse">
            <a:avLst/>
          </a:prstGeom>
          <a:solidFill>
            <a:schemeClr val="accent1">
              <a:alpha val="20000"/>
            </a:schemeClr>
          </a:solidFill>
        </p:spPr>
      </p:sp>
      <p:sp>
        <p:nvSpPr>
          <p:cNvPr id="12" name="AutoShape 12"/>
          <p:cNvSpPr/>
          <p:nvPr/>
        </p:nvSpPr>
        <p:spPr>
          <a:xfrm>
            <a:off x="6495073" y="3937944"/>
            <a:ext cx="368642" cy="368642"/>
          </a:xfrm>
          <a:prstGeom prst="ellipse">
            <a:avLst/>
          </a:prstGeom>
          <a:solidFill>
            <a:schemeClr val="accent1">
              <a:alpha val="100000"/>
            </a:schemeClr>
          </a:solidFill>
        </p:spPr>
      </p:sp>
      <p:cxnSp>
        <p:nvCxnSpPr>
          <p:cNvPr id="13" name="Connector 13"/>
          <p:cNvCxnSpPr/>
          <p:nvPr/>
        </p:nvCxnSpPr>
        <p:spPr>
          <a:xfrm>
            <a:off x="6679393" y="4441331"/>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4" name="TextBox 14"/>
          <p:cNvSpPr txBox="1"/>
          <p:nvPr/>
        </p:nvSpPr>
        <p:spPr>
          <a:xfrm>
            <a:off x="1574907" y="1645216"/>
            <a:ext cx="4524375" cy="677545"/>
          </a:xfrm>
          <a:prstGeom prst="rect">
            <a:avLst/>
          </a:prstGeom>
        </p:spPr>
        <p:txBody>
          <a:bodyPr vert="horz" wrap="square" lIns="123825" tIns="123825" rIns="57150" bIns="123825" rtlCol="0" anchor="t" anchorCtr="0">
            <a:spAutoFit/>
          </a:bodyPr>
          <a:lstStyle/>
          <a:p>
            <a:pPr>
              <a:lnSpc>
                <a:spcPct val="120000"/>
              </a:lnSpc>
            </a:pPr>
            <a:r>
              <a:rPr lang="zh-CN" alt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生产、经营所得</a:t>
            </a:r>
          </a:p>
        </p:txBody>
      </p:sp>
      <p:sp>
        <p:nvSpPr>
          <p:cNvPr id="15" name="TextBox 15"/>
          <p:cNvSpPr txBox="1"/>
          <p:nvPr/>
        </p:nvSpPr>
        <p:spPr>
          <a:xfrm>
            <a:off x="1574907" y="2202253"/>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个体工商户从事生产、经营活动取得的所得，以及</a:t>
            </a:r>
            <a:r>
              <a:rPr lang="en-US" sz="1350">
                <a:solidFill>
                  <a:srgbClr val="FF0000">
                    <a:alpha val="100000"/>
                  </a:srgbClr>
                </a:solidFill>
                <a:latin typeface="微软雅黑" panose="020B0503020204020204" charset="-122"/>
                <a:ea typeface="微软雅黑" panose="020B0503020204020204" charset="-122"/>
                <a:cs typeface="微软雅黑" panose="020B0503020204020204" charset="-122"/>
              </a:rPr>
              <a:t>个人独资企业投资人</a:t>
            </a: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350">
                <a:solidFill>
                  <a:srgbClr val="FF0000">
                    <a:alpha val="100000"/>
                  </a:srgbClr>
                </a:solidFill>
                <a:latin typeface="微软雅黑" panose="020B0503020204020204" charset="-122"/>
                <a:ea typeface="微软雅黑" panose="020B0503020204020204" charset="-122"/>
                <a:cs typeface="微软雅黑" panose="020B0503020204020204" charset="-122"/>
              </a:rPr>
              <a:t>合伙企业的个人合伙人</a:t>
            </a: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来源于境内注册的个人独资企业、合伙企业生产、经营的所得。</a:t>
            </a:r>
          </a:p>
        </p:txBody>
      </p:sp>
      <p:sp>
        <p:nvSpPr>
          <p:cNvPr id="16" name="TextBox 16"/>
          <p:cNvSpPr txBox="1"/>
          <p:nvPr/>
        </p:nvSpPr>
        <p:spPr>
          <a:xfrm>
            <a:off x="1574907" y="3693472"/>
            <a:ext cx="4781550" cy="677545"/>
          </a:xfrm>
          <a:prstGeom prst="rect">
            <a:avLst/>
          </a:prstGeom>
        </p:spPr>
        <p:txBody>
          <a:bodyPr vert="horz" wrap="square" lIns="123825" tIns="123825" rIns="57150" bIns="123825" rtlCol="0" anchor="t" anchorCtr="0">
            <a:spAutoFit/>
          </a:bodyPr>
          <a:lstStyle/>
          <a:p>
            <a:pPr>
              <a:lnSpc>
                <a:spcPct val="120000"/>
              </a:lnSpc>
            </a:pPr>
            <a:r>
              <a:rPr lang="zh-CN" alt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a:t>
            </a: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承包经营、承租经营</a:t>
            </a:r>
            <a:r>
              <a:rPr lang="zh-CN" alt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所得</a:t>
            </a:r>
          </a:p>
        </p:txBody>
      </p:sp>
      <p:sp>
        <p:nvSpPr>
          <p:cNvPr id="17" name="TextBox 17"/>
          <p:cNvSpPr txBox="1"/>
          <p:nvPr/>
        </p:nvSpPr>
        <p:spPr>
          <a:xfrm>
            <a:off x="1574907" y="4250509"/>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个人对企业、事业单位承包经营、承租经营以及转包、转租取得的所得，也是生产经营所得。</a:t>
            </a:r>
          </a:p>
        </p:txBody>
      </p:sp>
      <p:sp>
        <p:nvSpPr>
          <p:cNvPr id="18" name="TextBox 18"/>
          <p:cNvSpPr txBox="1"/>
          <p:nvPr/>
        </p:nvSpPr>
        <p:spPr>
          <a:xfrm>
            <a:off x="7237966" y="3693472"/>
            <a:ext cx="4752975" cy="677545"/>
          </a:xfrm>
          <a:prstGeom prst="rect">
            <a:avLst/>
          </a:prstGeom>
        </p:spPr>
        <p:txBody>
          <a:bodyPr vert="horz" wrap="square" lIns="123825" tIns="123825" rIns="57150" bIns="123825" rtlCol="0" anchor="t" anchorCtr="0">
            <a:spAutoFit/>
          </a:bodyPr>
          <a:lstStyle/>
          <a:p>
            <a:pPr>
              <a:lnSpc>
                <a:spcPct val="120000"/>
              </a:lnSpc>
            </a:pPr>
            <a:r>
              <a:rPr lang="zh-CN" alt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a:t>
            </a: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其他生产、经营活动</a:t>
            </a:r>
          </a:p>
        </p:txBody>
      </p:sp>
      <p:sp>
        <p:nvSpPr>
          <p:cNvPr id="19" name="TextBox 19"/>
          <p:cNvSpPr txBox="1"/>
          <p:nvPr/>
        </p:nvSpPr>
        <p:spPr>
          <a:xfrm>
            <a:off x="7237966" y="4250509"/>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个人从事其他生产、经营活动取得的所得，也属于生产经营所得。</a:t>
            </a:r>
          </a:p>
        </p:txBody>
      </p:sp>
      <p:sp>
        <p:nvSpPr>
          <p:cNvPr id="20" name="TextBox 20"/>
          <p:cNvSpPr txBox="1"/>
          <p:nvPr/>
        </p:nvSpPr>
        <p:spPr>
          <a:xfrm>
            <a:off x="7315079" y="1645216"/>
            <a:ext cx="4676775" cy="677545"/>
          </a:xfrm>
          <a:prstGeom prst="rect">
            <a:avLst/>
          </a:prstGeom>
        </p:spPr>
        <p:txBody>
          <a:bodyPr vert="horz" wrap="square" lIns="123825" tIns="123825" rIns="57150" bIns="123825" rtlCol="0" anchor="t" anchorCtr="0">
            <a:spAutoFit/>
          </a:bodyPr>
          <a:lstStyle/>
          <a:p>
            <a:pPr>
              <a:lnSpc>
                <a:spcPct val="120000"/>
              </a:lnSpc>
            </a:pPr>
            <a:r>
              <a:rPr lang="zh-CN" alt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a:t>
            </a: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从事服务活动</a:t>
            </a:r>
            <a:r>
              <a:rPr lang="zh-CN" alt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所得</a:t>
            </a:r>
          </a:p>
        </p:txBody>
      </p:sp>
      <p:sp>
        <p:nvSpPr>
          <p:cNvPr id="21" name="TextBox 21"/>
          <p:cNvSpPr txBox="1"/>
          <p:nvPr/>
        </p:nvSpPr>
        <p:spPr>
          <a:xfrm>
            <a:off x="7315079" y="2202253"/>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个人依法从事办学、医疗、咨询以及其他有偿服务活动取得的所得，也属于生产经营所得。</a:t>
            </a:r>
          </a:p>
        </p:txBody>
      </p:sp>
      <p:grpSp>
        <p:nvGrpSpPr>
          <p:cNvPr id="22" name="Group 22"/>
          <p:cNvGrpSpPr/>
          <p:nvPr/>
        </p:nvGrpSpPr>
        <p:grpSpPr>
          <a:xfrm>
            <a:off x="454963" y="93878"/>
            <a:ext cx="10641129" cy="893445"/>
            <a:chOff x="454963" y="93878"/>
            <a:chExt cx="10641129" cy="893445"/>
          </a:xfrm>
        </p:grpSpPr>
        <p:sp>
          <p:nvSpPr>
            <p:cNvPr id="23" name="AutoShape 23"/>
            <p:cNvSpPr/>
            <p:nvPr/>
          </p:nvSpPr>
          <p:spPr>
            <a:xfrm>
              <a:off x="454963" y="331168"/>
              <a:ext cx="84147" cy="84147"/>
            </a:xfrm>
            <a:prstGeom prst="ellipse">
              <a:avLst/>
            </a:prstGeom>
            <a:solidFill>
              <a:schemeClr val="accent1">
                <a:alpha val="100000"/>
              </a:schemeClr>
            </a:solidFill>
          </p:spPr>
        </p:sp>
        <p:sp>
          <p:nvSpPr>
            <p:cNvPr id="24" name="AutoShape 24"/>
            <p:cNvSpPr/>
            <p:nvPr/>
          </p:nvSpPr>
          <p:spPr>
            <a:xfrm>
              <a:off x="575049" y="337743"/>
              <a:ext cx="78137" cy="78137"/>
            </a:xfrm>
            <a:prstGeom prst="ellipse">
              <a:avLst/>
            </a:prstGeom>
            <a:solidFill>
              <a:schemeClr val="accent1">
                <a:alpha val="80000"/>
              </a:schemeClr>
            </a:solidFill>
          </p:spPr>
        </p:sp>
        <p:sp>
          <p:nvSpPr>
            <p:cNvPr id="25" name="AutoShape 25"/>
            <p:cNvSpPr/>
            <p:nvPr/>
          </p:nvSpPr>
          <p:spPr>
            <a:xfrm>
              <a:off x="689125" y="339460"/>
              <a:ext cx="74704" cy="74704"/>
            </a:xfrm>
            <a:prstGeom prst="ellipse">
              <a:avLst/>
            </a:prstGeom>
            <a:solidFill>
              <a:schemeClr val="accent1">
                <a:alpha val="60000"/>
              </a:schemeClr>
            </a:solidFill>
          </p:spPr>
        </p:sp>
        <p:sp>
          <p:nvSpPr>
            <p:cNvPr id="26" name="AutoShape 26"/>
            <p:cNvSpPr/>
            <p:nvPr/>
          </p:nvSpPr>
          <p:spPr>
            <a:xfrm>
              <a:off x="799768" y="348430"/>
              <a:ext cx="69238" cy="69238"/>
            </a:xfrm>
            <a:prstGeom prst="ellipse">
              <a:avLst/>
            </a:prstGeom>
            <a:solidFill>
              <a:schemeClr val="accent1">
                <a:alpha val="40000"/>
              </a:schemeClr>
            </a:solidFill>
          </p:spPr>
        </p:sp>
        <p:sp>
          <p:nvSpPr>
            <p:cNvPr id="27" name="AutoShape 27"/>
            <p:cNvSpPr/>
            <p:nvPr/>
          </p:nvSpPr>
          <p:spPr>
            <a:xfrm>
              <a:off x="904945" y="344297"/>
              <a:ext cx="65594" cy="65594"/>
            </a:xfrm>
            <a:prstGeom prst="ellipse">
              <a:avLst/>
            </a:prstGeom>
            <a:solidFill>
              <a:schemeClr val="accent1">
                <a:alpha val="20000"/>
              </a:schemeClr>
            </a:solidFill>
          </p:spPr>
        </p:sp>
        <p:sp>
          <p:nvSpPr>
            <p:cNvPr id="28" name="AutoShape 28"/>
            <p:cNvSpPr/>
            <p:nvPr/>
          </p:nvSpPr>
          <p:spPr>
            <a:xfrm>
              <a:off x="454963" y="448942"/>
              <a:ext cx="84147" cy="84147"/>
            </a:xfrm>
            <a:prstGeom prst="ellipse">
              <a:avLst/>
            </a:prstGeom>
            <a:solidFill>
              <a:schemeClr val="accent1">
                <a:alpha val="100000"/>
              </a:schemeClr>
            </a:solidFill>
          </p:spPr>
        </p:sp>
        <p:sp>
          <p:nvSpPr>
            <p:cNvPr id="29" name="AutoShape 29"/>
            <p:cNvSpPr/>
            <p:nvPr/>
          </p:nvSpPr>
          <p:spPr>
            <a:xfrm>
              <a:off x="575049" y="455517"/>
              <a:ext cx="78137" cy="78137"/>
            </a:xfrm>
            <a:prstGeom prst="ellipse">
              <a:avLst/>
            </a:prstGeom>
            <a:solidFill>
              <a:schemeClr val="accent1">
                <a:alpha val="80000"/>
              </a:schemeClr>
            </a:solidFill>
          </p:spPr>
        </p:sp>
        <p:sp>
          <p:nvSpPr>
            <p:cNvPr id="30" name="AutoShape 30"/>
            <p:cNvSpPr/>
            <p:nvPr/>
          </p:nvSpPr>
          <p:spPr>
            <a:xfrm>
              <a:off x="689125" y="457233"/>
              <a:ext cx="74704" cy="74704"/>
            </a:xfrm>
            <a:prstGeom prst="ellipse">
              <a:avLst/>
            </a:prstGeom>
            <a:solidFill>
              <a:schemeClr val="accent1">
                <a:alpha val="60000"/>
              </a:schemeClr>
            </a:solidFill>
          </p:spPr>
        </p:sp>
        <p:sp>
          <p:nvSpPr>
            <p:cNvPr id="31" name="AutoShape 31"/>
            <p:cNvSpPr/>
            <p:nvPr/>
          </p:nvSpPr>
          <p:spPr>
            <a:xfrm>
              <a:off x="799768" y="466203"/>
              <a:ext cx="69238" cy="69238"/>
            </a:xfrm>
            <a:prstGeom prst="ellipse">
              <a:avLst/>
            </a:prstGeom>
            <a:solidFill>
              <a:schemeClr val="accent1">
                <a:alpha val="40000"/>
              </a:schemeClr>
            </a:solidFill>
          </p:spPr>
        </p:sp>
        <p:sp>
          <p:nvSpPr>
            <p:cNvPr id="32" name="AutoShape 32"/>
            <p:cNvSpPr/>
            <p:nvPr/>
          </p:nvSpPr>
          <p:spPr>
            <a:xfrm>
              <a:off x="904945" y="462070"/>
              <a:ext cx="65594" cy="65594"/>
            </a:xfrm>
            <a:prstGeom prst="ellipse">
              <a:avLst/>
            </a:prstGeom>
            <a:solidFill>
              <a:schemeClr val="accent1">
                <a:alpha val="20000"/>
              </a:schemeClr>
            </a:solidFill>
          </p:spPr>
        </p:sp>
        <p:sp>
          <p:nvSpPr>
            <p:cNvPr id="33" name="AutoShape 33"/>
            <p:cNvSpPr/>
            <p:nvPr/>
          </p:nvSpPr>
          <p:spPr>
            <a:xfrm>
              <a:off x="454963" y="566715"/>
              <a:ext cx="84147" cy="84147"/>
            </a:xfrm>
            <a:prstGeom prst="ellipse">
              <a:avLst/>
            </a:prstGeom>
            <a:solidFill>
              <a:schemeClr val="accent1">
                <a:alpha val="100000"/>
              </a:schemeClr>
            </a:solidFill>
          </p:spPr>
        </p:sp>
        <p:sp>
          <p:nvSpPr>
            <p:cNvPr id="34" name="AutoShape 34"/>
            <p:cNvSpPr/>
            <p:nvPr/>
          </p:nvSpPr>
          <p:spPr>
            <a:xfrm>
              <a:off x="575049" y="573291"/>
              <a:ext cx="78137" cy="78137"/>
            </a:xfrm>
            <a:prstGeom prst="ellipse">
              <a:avLst/>
            </a:prstGeom>
            <a:solidFill>
              <a:schemeClr val="accent1">
                <a:alpha val="80000"/>
              </a:schemeClr>
            </a:solidFill>
          </p:spPr>
        </p:sp>
        <p:sp>
          <p:nvSpPr>
            <p:cNvPr id="35" name="AutoShape 35"/>
            <p:cNvSpPr/>
            <p:nvPr/>
          </p:nvSpPr>
          <p:spPr>
            <a:xfrm>
              <a:off x="689125" y="575007"/>
              <a:ext cx="74704" cy="74704"/>
            </a:xfrm>
            <a:prstGeom prst="ellipse">
              <a:avLst/>
            </a:prstGeom>
            <a:solidFill>
              <a:schemeClr val="accent1">
                <a:alpha val="60000"/>
              </a:schemeClr>
            </a:solidFill>
          </p:spPr>
        </p:sp>
        <p:sp>
          <p:nvSpPr>
            <p:cNvPr id="36" name="AutoShape 36"/>
            <p:cNvSpPr/>
            <p:nvPr/>
          </p:nvSpPr>
          <p:spPr>
            <a:xfrm>
              <a:off x="799768" y="583977"/>
              <a:ext cx="69238" cy="69238"/>
            </a:xfrm>
            <a:prstGeom prst="ellipse">
              <a:avLst/>
            </a:prstGeom>
            <a:solidFill>
              <a:schemeClr val="accent1">
                <a:alpha val="40000"/>
              </a:schemeClr>
            </a:solidFill>
          </p:spPr>
        </p:sp>
        <p:sp>
          <p:nvSpPr>
            <p:cNvPr id="37" name="AutoShape 37"/>
            <p:cNvSpPr/>
            <p:nvPr/>
          </p:nvSpPr>
          <p:spPr>
            <a:xfrm>
              <a:off x="904945" y="579844"/>
              <a:ext cx="65594" cy="65594"/>
            </a:xfrm>
            <a:prstGeom prst="ellipse">
              <a:avLst/>
            </a:prstGeom>
            <a:solidFill>
              <a:schemeClr val="accent1">
                <a:alpha val="20000"/>
              </a:schemeClr>
            </a:solidFill>
          </p:spPr>
        </p:sp>
        <p:sp>
          <p:nvSpPr>
            <p:cNvPr id="38" name="AutoShape 38"/>
            <p:cNvSpPr/>
            <p:nvPr/>
          </p:nvSpPr>
          <p:spPr>
            <a:xfrm>
              <a:off x="454963" y="684489"/>
              <a:ext cx="84147" cy="84147"/>
            </a:xfrm>
            <a:prstGeom prst="ellipse">
              <a:avLst/>
            </a:prstGeom>
            <a:solidFill>
              <a:schemeClr val="accent1">
                <a:alpha val="100000"/>
              </a:schemeClr>
            </a:solidFill>
          </p:spPr>
        </p:sp>
        <p:sp>
          <p:nvSpPr>
            <p:cNvPr id="39" name="AutoShape 39"/>
            <p:cNvSpPr/>
            <p:nvPr/>
          </p:nvSpPr>
          <p:spPr>
            <a:xfrm>
              <a:off x="575049" y="691064"/>
              <a:ext cx="78137" cy="78137"/>
            </a:xfrm>
            <a:prstGeom prst="ellipse">
              <a:avLst/>
            </a:prstGeom>
            <a:solidFill>
              <a:schemeClr val="accent1">
                <a:alpha val="80000"/>
              </a:schemeClr>
            </a:solidFill>
          </p:spPr>
        </p:sp>
        <p:sp>
          <p:nvSpPr>
            <p:cNvPr id="40" name="AutoShape 40"/>
            <p:cNvSpPr/>
            <p:nvPr/>
          </p:nvSpPr>
          <p:spPr>
            <a:xfrm>
              <a:off x="689125" y="692781"/>
              <a:ext cx="74704" cy="74704"/>
            </a:xfrm>
            <a:prstGeom prst="ellipse">
              <a:avLst/>
            </a:prstGeom>
            <a:solidFill>
              <a:schemeClr val="accent1">
                <a:alpha val="60000"/>
              </a:schemeClr>
            </a:solidFill>
          </p:spPr>
        </p:sp>
        <p:sp>
          <p:nvSpPr>
            <p:cNvPr id="41" name="AutoShape 41"/>
            <p:cNvSpPr/>
            <p:nvPr/>
          </p:nvSpPr>
          <p:spPr>
            <a:xfrm>
              <a:off x="799768" y="701751"/>
              <a:ext cx="69238" cy="69238"/>
            </a:xfrm>
            <a:prstGeom prst="ellipse">
              <a:avLst/>
            </a:prstGeom>
            <a:solidFill>
              <a:schemeClr val="accent1">
                <a:alpha val="40000"/>
              </a:schemeClr>
            </a:solidFill>
          </p:spPr>
        </p:sp>
        <p:sp>
          <p:nvSpPr>
            <p:cNvPr id="42" name="AutoShape 42"/>
            <p:cNvSpPr/>
            <p:nvPr/>
          </p:nvSpPr>
          <p:spPr>
            <a:xfrm>
              <a:off x="904945" y="697618"/>
              <a:ext cx="65594" cy="65594"/>
            </a:xfrm>
            <a:prstGeom prst="ellipse">
              <a:avLst/>
            </a:prstGeom>
            <a:solidFill>
              <a:schemeClr val="accent1">
                <a:alpha val="20000"/>
              </a:schemeClr>
            </a:solidFill>
          </p:spPr>
        </p:sp>
        <p:sp>
          <p:nvSpPr>
            <p:cNvPr id="43" name="TextBox 43"/>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经营所得</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征税范围</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073227" y="1168478"/>
            <a:ext cx="455409" cy="206922"/>
          </a:xfrm>
          <a:custGeom>
            <a:avLst/>
            <a:gdLst/>
            <a:ahLst/>
            <a:cxnLst/>
            <a:rect l="l" t="t" r="r" b="b"/>
            <a:pathLst>
              <a:path w="1905000" h="1905000">
                <a:moveTo>
                  <a:pt x="0" y="0"/>
                </a:moveTo>
                <a:lnTo>
                  <a:pt x="1428750" y="0"/>
                </a:lnTo>
                <a:lnTo>
                  <a:pt x="1905000" y="1905000"/>
                </a:lnTo>
                <a:lnTo>
                  <a:pt x="476250" y="1905000"/>
                </a:lnTo>
                <a:lnTo>
                  <a:pt x="0" y="0"/>
                </a:lnTo>
                <a:close/>
              </a:path>
            </a:pathLst>
          </a:custGeom>
          <a:solidFill>
            <a:schemeClr val="accent2">
              <a:lumMod val="75000"/>
              <a:alpha val="50000"/>
            </a:schemeClr>
          </a:solidFill>
        </p:spPr>
      </p:sp>
      <p:sp>
        <p:nvSpPr>
          <p:cNvPr id="3" name="AutoShape 3"/>
          <p:cNvSpPr/>
          <p:nvPr/>
        </p:nvSpPr>
        <p:spPr>
          <a:xfrm>
            <a:off x="472404" y="1375400"/>
            <a:ext cx="11247191" cy="4699510"/>
          </a:xfrm>
          <a:prstGeom prst="rect">
            <a:avLst/>
          </a:prstGeom>
          <a:solidFill>
            <a:schemeClr val="accent2">
              <a:alpha val="80000"/>
            </a:schemeClr>
          </a:solidFill>
        </p:spPr>
      </p:sp>
      <p:pic>
        <p:nvPicPr>
          <p:cNvPr id="4" name="Picture 4"/>
          <p:cNvPicPr>
            <a:picLocks noChangeAspect="1"/>
          </p:cNvPicPr>
          <p:nvPr/>
        </p:nvPicPr>
        <p:blipFill>
          <a:blip r:embed="rId3">
            <a:alphaModFix/>
          </a:blip>
          <a:srcRect l="25063" r="25063"/>
          <a:stretch>
            <a:fillRect/>
          </a:stretch>
        </p:blipFill>
        <p:spPr>
          <a:xfrm>
            <a:off x="740688" y="1168478"/>
            <a:ext cx="3679824" cy="4906431"/>
          </a:xfrm>
          <a:prstGeom prst="parallelogram">
            <a:avLst/>
          </a:prstGeom>
        </p:spPr>
      </p:pic>
      <p:sp>
        <p:nvSpPr>
          <p:cNvPr id="5" name="AutoShape 5"/>
          <p:cNvSpPr/>
          <p:nvPr/>
        </p:nvSpPr>
        <p:spPr>
          <a:xfrm>
            <a:off x="2499430" y="6236295"/>
            <a:ext cx="9220165" cy="67345"/>
          </a:xfrm>
          <a:prstGeom prst="rect">
            <a:avLst/>
          </a:prstGeom>
          <a:solidFill>
            <a:schemeClr val="accent1">
              <a:alpha val="100000"/>
            </a:schemeClr>
          </a:solidFill>
        </p:spPr>
      </p:sp>
      <p:sp>
        <p:nvSpPr>
          <p:cNvPr id="6" name="AutoShape 6"/>
          <p:cNvSpPr/>
          <p:nvPr/>
        </p:nvSpPr>
        <p:spPr>
          <a:xfrm>
            <a:off x="483810" y="6236295"/>
            <a:ext cx="740059" cy="67345"/>
          </a:xfrm>
          <a:prstGeom prst="rect">
            <a:avLst/>
          </a:prstGeom>
          <a:solidFill>
            <a:schemeClr val="accent1">
              <a:alpha val="100000"/>
            </a:schemeClr>
          </a:solidFill>
        </p:spPr>
      </p:sp>
      <p:sp>
        <p:nvSpPr>
          <p:cNvPr id="7" name="AutoShape 7"/>
          <p:cNvSpPr/>
          <p:nvPr/>
        </p:nvSpPr>
        <p:spPr>
          <a:xfrm>
            <a:off x="1375876" y="6200641"/>
            <a:ext cx="158719" cy="158719"/>
          </a:xfrm>
          <a:prstGeom prst="ellipse">
            <a:avLst/>
          </a:prstGeom>
          <a:solidFill>
            <a:schemeClr val="accent1">
              <a:alpha val="100000"/>
            </a:schemeClr>
          </a:solidFill>
        </p:spPr>
      </p:sp>
      <p:sp>
        <p:nvSpPr>
          <p:cNvPr id="8" name="AutoShape 8"/>
          <p:cNvSpPr/>
          <p:nvPr/>
        </p:nvSpPr>
        <p:spPr>
          <a:xfrm>
            <a:off x="1607200" y="6207253"/>
            <a:ext cx="147382" cy="147382"/>
          </a:xfrm>
          <a:prstGeom prst="ellipse">
            <a:avLst/>
          </a:prstGeom>
          <a:solidFill>
            <a:schemeClr val="accent1">
              <a:alpha val="80000"/>
            </a:schemeClr>
          </a:solidFill>
        </p:spPr>
      </p:sp>
      <p:sp>
        <p:nvSpPr>
          <p:cNvPr id="9" name="AutoShape 9"/>
          <p:cNvSpPr/>
          <p:nvPr/>
        </p:nvSpPr>
        <p:spPr>
          <a:xfrm>
            <a:off x="1827186" y="6213864"/>
            <a:ext cx="136045" cy="136045"/>
          </a:xfrm>
          <a:prstGeom prst="ellipse">
            <a:avLst/>
          </a:prstGeom>
          <a:solidFill>
            <a:schemeClr val="accent1">
              <a:alpha val="60000"/>
            </a:schemeClr>
          </a:solidFill>
        </p:spPr>
      </p:sp>
      <p:sp>
        <p:nvSpPr>
          <p:cNvPr id="10" name="AutoShape 10"/>
          <p:cNvSpPr/>
          <p:nvPr/>
        </p:nvSpPr>
        <p:spPr>
          <a:xfrm>
            <a:off x="2027323" y="6220476"/>
            <a:ext cx="124708" cy="124708"/>
          </a:xfrm>
          <a:prstGeom prst="ellipse">
            <a:avLst/>
          </a:prstGeom>
          <a:solidFill>
            <a:schemeClr val="accent1">
              <a:alpha val="40000"/>
            </a:schemeClr>
          </a:solidFill>
        </p:spPr>
      </p:sp>
      <p:sp>
        <p:nvSpPr>
          <p:cNvPr id="11" name="AutoShape 11"/>
          <p:cNvSpPr/>
          <p:nvPr/>
        </p:nvSpPr>
        <p:spPr>
          <a:xfrm>
            <a:off x="2224635" y="6214895"/>
            <a:ext cx="113371" cy="113371"/>
          </a:xfrm>
          <a:prstGeom prst="ellipse">
            <a:avLst/>
          </a:prstGeom>
          <a:solidFill>
            <a:schemeClr val="accent1">
              <a:alpha val="20000"/>
            </a:schemeClr>
          </a:solidFill>
        </p:spPr>
      </p:sp>
      <p:sp>
        <p:nvSpPr>
          <p:cNvPr id="13" name="TextBox 13"/>
          <p:cNvSpPr txBox="1"/>
          <p:nvPr/>
        </p:nvSpPr>
        <p:spPr>
          <a:xfrm>
            <a:off x="4488180" y="2303780"/>
            <a:ext cx="7153275" cy="1494155"/>
          </a:xfrm>
          <a:prstGeom prst="rect">
            <a:avLst/>
          </a:prstGeom>
        </p:spPr>
        <p:txBody>
          <a:bodyPr vert="horz" wrap="square" lIns="123825" tIns="123825" rIns="57150" bIns="123825" rtlCol="0" anchor="t" anchorCtr="0">
            <a:spAutoFit/>
          </a:bodyPr>
          <a:lstStyle/>
          <a:p>
            <a:pPr>
              <a:lnSpc>
                <a:spcPct val="150000"/>
              </a:lnSpc>
            </a:pPr>
            <a:r>
              <a:rPr lang="en-US">
                <a:solidFill>
                  <a:srgbClr val="FFFFFF">
                    <a:alpha val="100000"/>
                  </a:srgbClr>
                </a:solidFill>
                <a:latin typeface="微软雅黑" panose="020B0503020204020204" charset="-122"/>
                <a:ea typeface="微软雅黑" panose="020B0503020204020204" charset="-122"/>
                <a:cs typeface="微软雅黑" panose="020B0503020204020204" charset="-122"/>
              </a:rPr>
              <a:t>应纳税所得额＝收入总额</a:t>
            </a:r>
          </a:p>
          <a:p>
            <a:pPr>
              <a:lnSpc>
                <a:spcPct val="150000"/>
              </a:lnSpc>
            </a:pPr>
            <a:r>
              <a:rPr lang="en-US">
                <a:solidFill>
                  <a:srgbClr val="FFFFFF">
                    <a:alpha val="100000"/>
                  </a:srgbClr>
                </a:solidFill>
                <a:latin typeface="微软雅黑" panose="020B0503020204020204" charset="-122"/>
                <a:ea typeface="微软雅黑" panose="020B0503020204020204" charset="-122"/>
                <a:cs typeface="微软雅黑" panose="020B0503020204020204" charset="-122"/>
              </a:rPr>
              <a:t>                      ﹣成本、费用、</a:t>
            </a:r>
            <a:r>
              <a:rPr lang="zh-CN" altLang="en-US">
                <a:solidFill>
                  <a:srgbClr val="FFFFFF">
                    <a:alpha val="100000"/>
                  </a:srgbClr>
                </a:solidFill>
                <a:latin typeface="微软雅黑" panose="020B0503020204020204" charset="-122"/>
                <a:ea typeface="微软雅黑" panose="020B0503020204020204" charset="-122"/>
                <a:cs typeface="微软雅黑" panose="020B0503020204020204" charset="-122"/>
              </a:rPr>
              <a:t>税金、</a:t>
            </a:r>
            <a:r>
              <a:rPr lang="en-US">
                <a:solidFill>
                  <a:srgbClr val="FFFFFF">
                    <a:alpha val="100000"/>
                  </a:srgbClr>
                </a:solidFill>
                <a:latin typeface="微软雅黑" panose="020B0503020204020204" charset="-122"/>
                <a:ea typeface="微软雅黑" panose="020B0503020204020204" charset="-122"/>
                <a:cs typeface="微软雅黑" panose="020B0503020204020204" charset="-122"/>
              </a:rPr>
              <a:t>损失等扣除项目</a:t>
            </a:r>
          </a:p>
          <a:p>
            <a:pPr>
              <a:lnSpc>
                <a:spcPct val="150000"/>
              </a:lnSpc>
            </a:pPr>
            <a:r>
              <a:rPr lang="en-US">
                <a:solidFill>
                  <a:srgbClr val="FFFFFF">
                    <a:alpha val="100000"/>
                  </a:srgbClr>
                </a:solidFill>
                <a:latin typeface="微软雅黑" panose="020B0503020204020204" charset="-122"/>
                <a:ea typeface="微软雅黑" panose="020B0503020204020204" charset="-122"/>
                <a:cs typeface="微软雅黑" panose="020B0503020204020204" charset="-122"/>
              </a:rPr>
              <a:t>                      ﹣弥补以前年度亏损</a:t>
            </a:r>
          </a:p>
        </p:txBody>
      </p:sp>
      <p:grpSp>
        <p:nvGrpSpPr>
          <p:cNvPr id="16" name="Group 16"/>
          <p:cNvGrpSpPr/>
          <p:nvPr/>
        </p:nvGrpSpPr>
        <p:grpSpPr>
          <a:xfrm>
            <a:off x="454963" y="93878"/>
            <a:ext cx="10641129" cy="893445"/>
            <a:chOff x="454963" y="93878"/>
            <a:chExt cx="10641129" cy="893445"/>
          </a:xfrm>
        </p:grpSpPr>
        <p:sp>
          <p:nvSpPr>
            <p:cNvPr id="17" name="AutoShape 17"/>
            <p:cNvSpPr/>
            <p:nvPr/>
          </p:nvSpPr>
          <p:spPr>
            <a:xfrm>
              <a:off x="454963" y="331168"/>
              <a:ext cx="84147" cy="84147"/>
            </a:xfrm>
            <a:prstGeom prst="ellipse">
              <a:avLst/>
            </a:prstGeom>
            <a:solidFill>
              <a:schemeClr val="accent1">
                <a:alpha val="100000"/>
              </a:schemeClr>
            </a:solidFill>
          </p:spPr>
        </p:sp>
        <p:sp>
          <p:nvSpPr>
            <p:cNvPr id="18" name="AutoShape 18"/>
            <p:cNvSpPr/>
            <p:nvPr/>
          </p:nvSpPr>
          <p:spPr>
            <a:xfrm>
              <a:off x="575049" y="337743"/>
              <a:ext cx="78137" cy="78137"/>
            </a:xfrm>
            <a:prstGeom prst="ellipse">
              <a:avLst/>
            </a:prstGeom>
            <a:solidFill>
              <a:schemeClr val="accent1">
                <a:alpha val="80000"/>
              </a:schemeClr>
            </a:solidFill>
          </p:spPr>
        </p:sp>
        <p:sp>
          <p:nvSpPr>
            <p:cNvPr id="19" name="AutoShape 19"/>
            <p:cNvSpPr/>
            <p:nvPr/>
          </p:nvSpPr>
          <p:spPr>
            <a:xfrm>
              <a:off x="689125" y="339460"/>
              <a:ext cx="74704" cy="74704"/>
            </a:xfrm>
            <a:prstGeom prst="ellipse">
              <a:avLst/>
            </a:prstGeom>
            <a:solidFill>
              <a:schemeClr val="accent1">
                <a:alpha val="60000"/>
              </a:schemeClr>
            </a:solidFill>
          </p:spPr>
        </p:sp>
        <p:sp>
          <p:nvSpPr>
            <p:cNvPr id="20" name="AutoShape 20"/>
            <p:cNvSpPr/>
            <p:nvPr/>
          </p:nvSpPr>
          <p:spPr>
            <a:xfrm>
              <a:off x="799768" y="348430"/>
              <a:ext cx="69238" cy="69238"/>
            </a:xfrm>
            <a:prstGeom prst="ellipse">
              <a:avLst/>
            </a:prstGeom>
            <a:solidFill>
              <a:schemeClr val="accent1">
                <a:alpha val="40000"/>
              </a:schemeClr>
            </a:solidFill>
          </p:spPr>
        </p:sp>
        <p:sp>
          <p:nvSpPr>
            <p:cNvPr id="21" name="AutoShape 21"/>
            <p:cNvSpPr/>
            <p:nvPr/>
          </p:nvSpPr>
          <p:spPr>
            <a:xfrm>
              <a:off x="904945" y="344297"/>
              <a:ext cx="65594" cy="65594"/>
            </a:xfrm>
            <a:prstGeom prst="ellipse">
              <a:avLst/>
            </a:prstGeom>
            <a:solidFill>
              <a:schemeClr val="accent1">
                <a:alpha val="20000"/>
              </a:schemeClr>
            </a:solidFill>
          </p:spPr>
        </p:sp>
        <p:sp>
          <p:nvSpPr>
            <p:cNvPr id="22" name="AutoShape 22"/>
            <p:cNvSpPr/>
            <p:nvPr/>
          </p:nvSpPr>
          <p:spPr>
            <a:xfrm>
              <a:off x="454963" y="448942"/>
              <a:ext cx="84147" cy="84147"/>
            </a:xfrm>
            <a:prstGeom prst="ellipse">
              <a:avLst/>
            </a:prstGeom>
            <a:solidFill>
              <a:schemeClr val="accent1">
                <a:alpha val="100000"/>
              </a:schemeClr>
            </a:solidFill>
          </p:spPr>
        </p:sp>
        <p:sp>
          <p:nvSpPr>
            <p:cNvPr id="23" name="AutoShape 23"/>
            <p:cNvSpPr/>
            <p:nvPr/>
          </p:nvSpPr>
          <p:spPr>
            <a:xfrm>
              <a:off x="575049" y="455517"/>
              <a:ext cx="78137" cy="78137"/>
            </a:xfrm>
            <a:prstGeom prst="ellipse">
              <a:avLst/>
            </a:prstGeom>
            <a:solidFill>
              <a:schemeClr val="accent1">
                <a:alpha val="80000"/>
              </a:schemeClr>
            </a:solidFill>
          </p:spPr>
        </p:sp>
        <p:sp>
          <p:nvSpPr>
            <p:cNvPr id="24" name="AutoShape 24"/>
            <p:cNvSpPr/>
            <p:nvPr/>
          </p:nvSpPr>
          <p:spPr>
            <a:xfrm>
              <a:off x="689125" y="457233"/>
              <a:ext cx="74704" cy="74704"/>
            </a:xfrm>
            <a:prstGeom prst="ellipse">
              <a:avLst/>
            </a:prstGeom>
            <a:solidFill>
              <a:schemeClr val="accent1">
                <a:alpha val="60000"/>
              </a:schemeClr>
            </a:solidFill>
          </p:spPr>
        </p:sp>
        <p:sp>
          <p:nvSpPr>
            <p:cNvPr id="25" name="AutoShape 25"/>
            <p:cNvSpPr/>
            <p:nvPr/>
          </p:nvSpPr>
          <p:spPr>
            <a:xfrm>
              <a:off x="799768" y="466203"/>
              <a:ext cx="69238" cy="69238"/>
            </a:xfrm>
            <a:prstGeom prst="ellipse">
              <a:avLst/>
            </a:prstGeom>
            <a:solidFill>
              <a:schemeClr val="accent1">
                <a:alpha val="40000"/>
              </a:schemeClr>
            </a:solidFill>
          </p:spPr>
        </p:sp>
        <p:sp>
          <p:nvSpPr>
            <p:cNvPr id="26" name="AutoShape 26"/>
            <p:cNvSpPr/>
            <p:nvPr/>
          </p:nvSpPr>
          <p:spPr>
            <a:xfrm>
              <a:off x="904945" y="462070"/>
              <a:ext cx="65594" cy="65594"/>
            </a:xfrm>
            <a:prstGeom prst="ellipse">
              <a:avLst/>
            </a:prstGeom>
            <a:solidFill>
              <a:schemeClr val="accent1">
                <a:alpha val="20000"/>
              </a:schemeClr>
            </a:solidFill>
          </p:spPr>
        </p:sp>
        <p:sp>
          <p:nvSpPr>
            <p:cNvPr id="27" name="AutoShape 27"/>
            <p:cNvSpPr/>
            <p:nvPr/>
          </p:nvSpPr>
          <p:spPr>
            <a:xfrm>
              <a:off x="454963" y="566715"/>
              <a:ext cx="84147" cy="84147"/>
            </a:xfrm>
            <a:prstGeom prst="ellipse">
              <a:avLst/>
            </a:prstGeom>
            <a:solidFill>
              <a:schemeClr val="accent1">
                <a:alpha val="100000"/>
              </a:schemeClr>
            </a:solidFill>
          </p:spPr>
        </p:sp>
        <p:sp>
          <p:nvSpPr>
            <p:cNvPr id="28" name="AutoShape 28"/>
            <p:cNvSpPr/>
            <p:nvPr/>
          </p:nvSpPr>
          <p:spPr>
            <a:xfrm>
              <a:off x="575049" y="573291"/>
              <a:ext cx="78137" cy="78137"/>
            </a:xfrm>
            <a:prstGeom prst="ellipse">
              <a:avLst/>
            </a:prstGeom>
            <a:solidFill>
              <a:schemeClr val="accent1">
                <a:alpha val="80000"/>
              </a:schemeClr>
            </a:solidFill>
          </p:spPr>
        </p:sp>
        <p:sp>
          <p:nvSpPr>
            <p:cNvPr id="29" name="AutoShape 29"/>
            <p:cNvSpPr/>
            <p:nvPr/>
          </p:nvSpPr>
          <p:spPr>
            <a:xfrm>
              <a:off x="689125" y="575007"/>
              <a:ext cx="74704" cy="74704"/>
            </a:xfrm>
            <a:prstGeom prst="ellipse">
              <a:avLst/>
            </a:prstGeom>
            <a:solidFill>
              <a:schemeClr val="accent1">
                <a:alpha val="60000"/>
              </a:schemeClr>
            </a:solidFill>
          </p:spPr>
        </p:sp>
        <p:sp>
          <p:nvSpPr>
            <p:cNvPr id="30" name="AutoShape 30"/>
            <p:cNvSpPr/>
            <p:nvPr/>
          </p:nvSpPr>
          <p:spPr>
            <a:xfrm>
              <a:off x="799768" y="583977"/>
              <a:ext cx="69238" cy="69238"/>
            </a:xfrm>
            <a:prstGeom prst="ellipse">
              <a:avLst/>
            </a:prstGeom>
            <a:solidFill>
              <a:schemeClr val="accent1">
                <a:alpha val="40000"/>
              </a:schemeClr>
            </a:solidFill>
          </p:spPr>
        </p:sp>
        <p:sp>
          <p:nvSpPr>
            <p:cNvPr id="31" name="AutoShape 31"/>
            <p:cNvSpPr/>
            <p:nvPr/>
          </p:nvSpPr>
          <p:spPr>
            <a:xfrm>
              <a:off x="904945" y="579844"/>
              <a:ext cx="65594" cy="65594"/>
            </a:xfrm>
            <a:prstGeom prst="ellipse">
              <a:avLst/>
            </a:prstGeom>
            <a:solidFill>
              <a:schemeClr val="accent1">
                <a:alpha val="20000"/>
              </a:schemeClr>
            </a:solidFill>
          </p:spPr>
        </p:sp>
        <p:sp>
          <p:nvSpPr>
            <p:cNvPr id="32" name="AutoShape 32"/>
            <p:cNvSpPr/>
            <p:nvPr/>
          </p:nvSpPr>
          <p:spPr>
            <a:xfrm>
              <a:off x="454963" y="684489"/>
              <a:ext cx="84147" cy="84147"/>
            </a:xfrm>
            <a:prstGeom prst="ellipse">
              <a:avLst/>
            </a:prstGeom>
            <a:solidFill>
              <a:schemeClr val="accent1">
                <a:alpha val="100000"/>
              </a:schemeClr>
            </a:solidFill>
          </p:spPr>
        </p:sp>
        <p:sp>
          <p:nvSpPr>
            <p:cNvPr id="33" name="AutoShape 33"/>
            <p:cNvSpPr/>
            <p:nvPr/>
          </p:nvSpPr>
          <p:spPr>
            <a:xfrm>
              <a:off x="575049" y="691064"/>
              <a:ext cx="78137" cy="78137"/>
            </a:xfrm>
            <a:prstGeom prst="ellipse">
              <a:avLst/>
            </a:prstGeom>
            <a:solidFill>
              <a:schemeClr val="accent1">
                <a:alpha val="80000"/>
              </a:schemeClr>
            </a:solidFill>
          </p:spPr>
        </p:sp>
        <p:sp>
          <p:nvSpPr>
            <p:cNvPr id="34" name="AutoShape 34"/>
            <p:cNvSpPr/>
            <p:nvPr/>
          </p:nvSpPr>
          <p:spPr>
            <a:xfrm>
              <a:off x="689125" y="692781"/>
              <a:ext cx="74704" cy="74704"/>
            </a:xfrm>
            <a:prstGeom prst="ellipse">
              <a:avLst/>
            </a:prstGeom>
            <a:solidFill>
              <a:schemeClr val="accent1">
                <a:alpha val="60000"/>
              </a:schemeClr>
            </a:solidFill>
          </p:spPr>
        </p:sp>
        <p:sp>
          <p:nvSpPr>
            <p:cNvPr id="35" name="AutoShape 35"/>
            <p:cNvSpPr/>
            <p:nvPr/>
          </p:nvSpPr>
          <p:spPr>
            <a:xfrm>
              <a:off x="799768" y="701751"/>
              <a:ext cx="69238" cy="69238"/>
            </a:xfrm>
            <a:prstGeom prst="ellipse">
              <a:avLst/>
            </a:prstGeom>
            <a:solidFill>
              <a:schemeClr val="accent1">
                <a:alpha val="40000"/>
              </a:schemeClr>
            </a:solidFill>
          </p:spPr>
        </p:sp>
        <p:sp>
          <p:nvSpPr>
            <p:cNvPr id="36" name="AutoShape 36"/>
            <p:cNvSpPr/>
            <p:nvPr/>
          </p:nvSpPr>
          <p:spPr>
            <a:xfrm>
              <a:off x="904945" y="697618"/>
              <a:ext cx="65594" cy="65594"/>
            </a:xfrm>
            <a:prstGeom prst="ellipse">
              <a:avLst/>
            </a:prstGeom>
            <a:solidFill>
              <a:schemeClr val="accent1">
                <a:alpha val="20000"/>
              </a:schemeClr>
            </a:solidFill>
          </p:spPr>
        </p:sp>
        <p:sp>
          <p:nvSpPr>
            <p:cNvPr id="37" name="TextBox 37"/>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应纳税所得额的计算</a:t>
              </a:r>
            </a:p>
          </p:txBody>
        </p:sp>
      </p:grpSp>
      <p:sp>
        <p:nvSpPr>
          <p:cNvPr id="38" name="TextBox 13"/>
          <p:cNvSpPr txBox="1"/>
          <p:nvPr/>
        </p:nvSpPr>
        <p:spPr>
          <a:xfrm>
            <a:off x="4419600" y="3962400"/>
            <a:ext cx="6786245" cy="1494155"/>
          </a:xfrm>
          <a:prstGeom prst="rect">
            <a:avLst/>
          </a:prstGeom>
        </p:spPr>
        <p:txBody>
          <a:bodyPr vert="horz" wrap="square" lIns="123825" tIns="123825" rIns="57150" bIns="123825" rtlCol="0" anchor="t" anchorCtr="0">
            <a:spAutoFit/>
          </a:bodyPr>
          <a:lstStyle/>
          <a:p>
            <a:pPr>
              <a:lnSpc>
                <a:spcPct val="150000"/>
              </a:lnSpc>
            </a:pPr>
            <a:r>
              <a:rPr lang="en-US">
                <a:solidFill>
                  <a:srgbClr val="FFFFFF">
                    <a:alpha val="100000"/>
                  </a:srgbClr>
                </a:solidFill>
                <a:latin typeface="微软雅黑" panose="020B0503020204020204" charset="-122"/>
                <a:ea typeface="微软雅黑" panose="020B0503020204020204" charset="-122"/>
                <a:cs typeface="微软雅黑" panose="020B0503020204020204" charset="-122"/>
              </a:rPr>
              <a:t>同时取得综合所得和经营所得的纳税人，可在综合所得或经营所得中申报减除费用6万元、专项扣除、专项附加扣除以及依法确定的其他扣除，但</a:t>
            </a:r>
            <a:r>
              <a:rPr lang="en-US">
                <a:solidFill>
                  <a:srgbClr val="FF0000">
                    <a:alpha val="100000"/>
                  </a:srgbClr>
                </a:solidFill>
                <a:latin typeface="微软雅黑" panose="020B0503020204020204" charset="-122"/>
                <a:ea typeface="微软雅黑" panose="020B0503020204020204" charset="-122"/>
                <a:cs typeface="微软雅黑" panose="020B0503020204020204" charset="-122"/>
              </a:rPr>
              <a:t>不得重复</a:t>
            </a:r>
            <a:r>
              <a:rPr lang="en-US">
                <a:solidFill>
                  <a:srgbClr val="FFFFFF">
                    <a:alpha val="100000"/>
                  </a:srgbClr>
                </a:solidFill>
                <a:latin typeface="微软雅黑" panose="020B0503020204020204" charset="-122"/>
                <a:ea typeface="微软雅黑" panose="020B0503020204020204" charset="-122"/>
                <a:cs typeface="微软雅黑" panose="020B0503020204020204" charset="-122"/>
              </a:rPr>
              <a:t>申报减除。</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grpSp>
        <p:nvGrpSpPr>
          <p:cNvPr id="21" name="Group 21"/>
          <p:cNvGrpSpPr/>
          <p:nvPr/>
        </p:nvGrpSpPr>
        <p:grpSpPr>
          <a:xfrm>
            <a:off x="454963" y="93878"/>
            <a:ext cx="10641129" cy="914400"/>
            <a:chOff x="454963" y="93878"/>
            <a:chExt cx="10641129" cy="914400"/>
          </a:xfrm>
        </p:grpSpPr>
        <p:sp>
          <p:nvSpPr>
            <p:cNvPr id="22" name="AutoShape 22"/>
            <p:cNvSpPr/>
            <p:nvPr/>
          </p:nvSpPr>
          <p:spPr>
            <a:xfrm>
              <a:off x="454963" y="331168"/>
              <a:ext cx="84147" cy="84147"/>
            </a:xfrm>
            <a:prstGeom prst="ellipse">
              <a:avLst/>
            </a:prstGeom>
            <a:solidFill>
              <a:schemeClr val="accent1">
                <a:alpha val="100000"/>
              </a:schemeClr>
            </a:solidFill>
          </p:spPr>
        </p:sp>
        <p:sp>
          <p:nvSpPr>
            <p:cNvPr id="23" name="AutoShape 23"/>
            <p:cNvSpPr/>
            <p:nvPr/>
          </p:nvSpPr>
          <p:spPr>
            <a:xfrm>
              <a:off x="575049" y="337743"/>
              <a:ext cx="78137" cy="78137"/>
            </a:xfrm>
            <a:prstGeom prst="ellipse">
              <a:avLst/>
            </a:prstGeom>
            <a:solidFill>
              <a:schemeClr val="accent1">
                <a:alpha val="80000"/>
              </a:schemeClr>
            </a:solidFill>
          </p:spPr>
        </p:sp>
        <p:sp>
          <p:nvSpPr>
            <p:cNvPr id="24" name="AutoShape 24"/>
            <p:cNvSpPr/>
            <p:nvPr/>
          </p:nvSpPr>
          <p:spPr>
            <a:xfrm>
              <a:off x="689125" y="339460"/>
              <a:ext cx="74704" cy="74704"/>
            </a:xfrm>
            <a:prstGeom prst="ellipse">
              <a:avLst/>
            </a:prstGeom>
            <a:solidFill>
              <a:schemeClr val="accent1">
                <a:alpha val="60000"/>
              </a:schemeClr>
            </a:solidFill>
          </p:spPr>
        </p:sp>
        <p:sp>
          <p:nvSpPr>
            <p:cNvPr id="25" name="AutoShape 25"/>
            <p:cNvSpPr/>
            <p:nvPr/>
          </p:nvSpPr>
          <p:spPr>
            <a:xfrm>
              <a:off x="799768" y="348430"/>
              <a:ext cx="69238" cy="69238"/>
            </a:xfrm>
            <a:prstGeom prst="ellipse">
              <a:avLst/>
            </a:prstGeom>
            <a:solidFill>
              <a:schemeClr val="accent1">
                <a:alpha val="40000"/>
              </a:schemeClr>
            </a:solidFill>
          </p:spPr>
        </p:sp>
        <p:sp>
          <p:nvSpPr>
            <p:cNvPr id="26" name="AutoShape 26"/>
            <p:cNvSpPr/>
            <p:nvPr/>
          </p:nvSpPr>
          <p:spPr>
            <a:xfrm>
              <a:off x="904945" y="344297"/>
              <a:ext cx="65594" cy="65594"/>
            </a:xfrm>
            <a:prstGeom prst="ellipse">
              <a:avLst/>
            </a:prstGeom>
            <a:solidFill>
              <a:schemeClr val="accent1">
                <a:alpha val="20000"/>
              </a:schemeClr>
            </a:solidFill>
          </p:spPr>
        </p:sp>
        <p:sp>
          <p:nvSpPr>
            <p:cNvPr id="27" name="AutoShape 27"/>
            <p:cNvSpPr/>
            <p:nvPr/>
          </p:nvSpPr>
          <p:spPr>
            <a:xfrm>
              <a:off x="454963" y="448942"/>
              <a:ext cx="84147" cy="84147"/>
            </a:xfrm>
            <a:prstGeom prst="ellipse">
              <a:avLst/>
            </a:prstGeom>
            <a:solidFill>
              <a:schemeClr val="accent1">
                <a:alpha val="100000"/>
              </a:schemeClr>
            </a:solidFill>
          </p:spPr>
        </p:sp>
        <p:sp>
          <p:nvSpPr>
            <p:cNvPr id="28" name="AutoShape 28"/>
            <p:cNvSpPr/>
            <p:nvPr/>
          </p:nvSpPr>
          <p:spPr>
            <a:xfrm>
              <a:off x="575049" y="455517"/>
              <a:ext cx="78137" cy="78137"/>
            </a:xfrm>
            <a:prstGeom prst="ellipse">
              <a:avLst/>
            </a:prstGeom>
            <a:solidFill>
              <a:schemeClr val="accent1">
                <a:alpha val="80000"/>
              </a:schemeClr>
            </a:solidFill>
          </p:spPr>
        </p:sp>
        <p:sp>
          <p:nvSpPr>
            <p:cNvPr id="29" name="AutoShape 29"/>
            <p:cNvSpPr/>
            <p:nvPr/>
          </p:nvSpPr>
          <p:spPr>
            <a:xfrm>
              <a:off x="689125" y="457233"/>
              <a:ext cx="74704" cy="74704"/>
            </a:xfrm>
            <a:prstGeom prst="ellipse">
              <a:avLst/>
            </a:prstGeom>
            <a:solidFill>
              <a:schemeClr val="accent1">
                <a:alpha val="60000"/>
              </a:schemeClr>
            </a:solidFill>
          </p:spPr>
        </p:sp>
        <p:sp>
          <p:nvSpPr>
            <p:cNvPr id="30" name="AutoShape 30"/>
            <p:cNvSpPr/>
            <p:nvPr/>
          </p:nvSpPr>
          <p:spPr>
            <a:xfrm>
              <a:off x="799768" y="466203"/>
              <a:ext cx="69238" cy="69238"/>
            </a:xfrm>
            <a:prstGeom prst="ellipse">
              <a:avLst/>
            </a:prstGeom>
            <a:solidFill>
              <a:schemeClr val="accent1">
                <a:alpha val="40000"/>
              </a:schemeClr>
            </a:solidFill>
          </p:spPr>
        </p:sp>
        <p:sp>
          <p:nvSpPr>
            <p:cNvPr id="31" name="AutoShape 31"/>
            <p:cNvSpPr/>
            <p:nvPr/>
          </p:nvSpPr>
          <p:spPr>
            <a:xfrm>
              <a:off x="904945" y="462070"/>
              <a:ext cx="65594" cy="65594"/>
            </a:xfrm>
            <a:prstGeom prst="ellipse">
              <a:avLst/>
            </a:prstGeom>
            <a:solidFill>
              <a:schemeClr val="accent1">
                <a:alpha val="20000"/>
              </a:schemeClr>
            </a:solidFill>
          </p:spPr>
        </p:sp>
        <p:sp>
          <p:nvSpPr>
            <p:cNvPr id="32" name="AutoShape 32"/>
            <p:cNvSpPr/>
            <p:nvPr/>
          </p:nvSpPr>
          <p:spPr>
            <a:xfrm>
              <a:off x="454963" y="566715"/>
              <a:ext cx="84147" cy="84147"/>
            </a:xfrm>
            <a:prstGeom prst="ellipse">
              <a:avLst/>
            </a:prstGeom>
            <a:solidFill>
              <a:schemeClr val="accent1">
                <a:alpha val="100000"/>
              </a:schemeClr>
            </a:solidFill>
          </p:spPr>
        </p:sp>
        <p:sp>
          <p:nvSpPr>
            <p:cNvPr id="33" name="AutoShape 33"/>
            <p:cNvSpPr/>
            <p:nvPr/>
          </p:nvSpPr>
          <p:spPr>
            <a:xfrm>
              <a:off x="575049" y="573291"/>
              <a:ext cx="78137" cy="78137"/>
            </a:xfrm>
            <a:prstGeom prst="ellipse">
              <a:avLst/>
            </a:prstGeom>
            <a:solidFill>
              <a:schemeClr val="accent1">
                <a:alpha val="80000"/>
              </a:schemeClr>
            </a:solidFill>
          </p:spPr>
        </p:sp>
        <p:sp>
          <p:nvSpPr>
            <p:cNvPr id="34" name="AutoShape 34"/>
            <p:cNvSpPr/>
            <p:nvPr/>
          </p:nvSpPr>
          <p:spPr>
            <a:xfrm>
              <a:off x="689125" y="575007"/>
              <a:ext cx="74704" cy="74704"/>
            </a:xfrm>
            <a:prstGeom prst="ellipse">
              <a:avLst/>
            </a:prstGeom>
            <a:solidFill>
              <a:schemeClr val="accent1">
                <a:alpha val="60000"/>
              </a:schemeClr>
            </a:solidFill>
          </p:spPr>
        </p:sp>
        <p:sp>
          <p:nvSpPr>
            <p:cNvPr id="35" name="AutoShape 35"/>
            <p:cNvSpPr/>
            <p:nvPr/>
          </p:nvSpPr>
          <p:spPr>
            <a:xfrm>
              <a:off x="799768" y="583977"/>
              <a:ext cx="69238" cy="69238"/>
            </a:xfrm>
            <a:prstGeom prst="ellipse">
              <a:avLst/>
            </a:prstGeom>
            <a:solidFill>
              <a:schemeClr val="accent1">
                <a:alpha val="40000"/>
              </a:schemeClr>
            </a:solidFill>
          </p:spPr>
        </p:sp>
        <p:sp>
          <p:nvSpPr>
            <p:cNvPr id="36" name="AutoShape 36"/>
            <p:cNvSpPr/>
            <p:nvPr/>
          </p:nvSpPr>
          <p:spPr>
            <a:xfrm>
              <a:off x="904945" y="579844"/>
              <a:ext cx="65594" cy="65594"/>
            </a:xfrm>
            <a:prstGeom prst="ellipse">
              <a:avLst/>
            </a:prstGeom>
            <a:solidFill>
              <a:schemeClr val="accent1">
                <a:alpha val="20000"/>
              </a:schemeClr>
            </a:solidFill>
          </p:spPr>
        </p:sp>
        <p:sp>
          <p:nvSpPr>
            <p:cNvPr id="37" name="AutoShape 37"/>
            <p:cNvSpPr/>
            <p:nvPr/>
          </p:nvSpPr>
          <p:spPr>
            <a:xfrm>
              <a:off x="454963" y="684489"/>
              <a:ext cx="84147" cy="84147"/>
            </a:xfrm>
            <a:prstGeom prst="ellipse">
              <a:avLst/>
            </a:prstGeom>
            <a:solidFill>
              <a:schemeClr val="accent1">
                <a:alpha val="100000"/>
              </a:schemeClr>
            </a:solidFill>
          </p:spPr>
        </p:sp>
        <p:sp>
          <p:nvSpPr>
            <p:cNvPr id="38" name="AutoShape 38"/>
            <p:cNvSpPr/>
            <p:nvPr/>
          </p:nvSpPr>
          <p:spPr>
            <a:xfrm>
              <a:off x="575049" y="691064"/>
              <a:ext cx="78137" cy="78137"/>
            </a:xfrm>
            <a:prstGeom prst="ellipse">
              <a:avLst/>
            </a:prstGeom>
            <a:solidFill>
              <a:schemeClr val="accent1">
                <a:alpha val="80000"/>
              </a:schemeClr>
            </a:solidFill>
          </p:spPr>
        </p:sp>
        <p:sp>
          <p:nvSpPr>
            <p:cNvPr id="39" name="AutoShape 39"/>
            <p:cNvSpPr/>
            <p:nvPr/>
          </p:nvSpPr>
          <p:spPr>
            <a:xfrm>
              <a:off x="689125" y="692781"/>
              <a:ext cx="74704" cy="74704"/>
            </a:xfrm>
            <a:prstGeom prst="ellipse">
              <a:avLst/>
            </a:prstGeom>
            <a:solidFill>
              <a:schemeClr val="accent1">
                <a:alpha val="60000"/>
              </a:schemeClr>
            </a:solidFill>
          </p:spPr>
        </p:sp>
        <p:sp>
          <p:nvSpPr>
            <p:cNvPr id="40" name="AutoShape 40"/>
            <p:cNvSpPr/>
            <p:nvPr/>
          </p:nvSpPr>
          <p:spPr>
            <a:xfrm>
              <a:off x="799768" y="701751"/>
              <a:ext cx="69238" cy="69238"/>
            </a:xfrm>
            <a:prstGeom prst="ellipse">
              <a:avLst/>
            </a:prstGeom>
            <a:solidFill>
              <a:schemeClr val="accent1">
                <a:alpha val="40000"/>
              </a:schemeClr>
            </a:solidFill>
          </p:spPr>
        </p:sp>
        <p:sp>
          <p:nvSpPr>
            <p:cNvPr id="41" name="AutoShape 41"/>
            <p:cNvSpPr/>
            <p:nvPr/>
          </p:nvSpPr>
          <p:spPr>
            <a:xfrm>
              <a:off x="904945" y="697618"/>
              <a:ext cx="65594" cy="65594"/>
            </a:xfrm>
            <a:prstGeom prst="ellipse">
              <a:avLst/>
            </a:prstGeom>
            <a:solidFill>
              <a:schemeClr val="accent1">
                <a:alpha val="20000"/>
              </a:schemeClr>
            </a:solidFill>
          </p:spPr>
        </p:sp>
        <p:sp>
          <p:nvSpPr>
            <p:cNvPr id="42" name="TextBox 4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经营所得税率表</a:t>
              </a:r>
            </a:p>
          </p:txBody>
        </p:sp>
      </p:grpSp>
      <p:graphicFrame>
        <p:nvGraphicFramePr>
          <p:cNvPr id="48" name="表格 47"/>
          <p:cNvGraphicFramePr/>
          <p:nvPr/>
        </p:nvGraphicFramePr>
        <p:xfrm>
          <a:off x="2057400" y="1981200"/>
          <a:ext cx="7773035" cy="3118485"/>
        </p:xfrm>
        <a:graphic>
          <a:graphicData uri="http://schemas.openxmlformats.org/drawingml/2006/table">
            <a:tbl>
              <a:tblPr firstRow="1" bandRow="1">
                <a:tableStyleId>{5C22544A-7EE6-4342-B048-85BDC9FD1C3A}</a:tableStyleId>
              </a:tblPr>
              <a:tblGrid>
                <a:gridCol w="1158240">
                  <a:extLst>
                    <a:ext uri="{9D8B030D-6E8A-4147-A177-3AD203B41FA5}">
                      <a16:colId xmlns:a16="http://schemas.microsoft.com/office/drawing/2014/main" val="20000"/>
                    </a:ext>
                  </a:extLst>
                </a:gridCol>
                <a:gridCol w="4333875">
                  <a:extLst>
                    <a:ext uri="{9D8B030D-6E8A-4147-A177-3AD203B41FA5}">
                      <a16:colId xmlns:a16="http://schemas.microsoft.com/office/drawing/2014/main" val="20001"/>
                    </a:ext>
                  </a:extLst>
                </a:gridCol>
                <a:gridCol w="2280920">
                  <a:extLst>
                    <a:ext uri="{9D8B030D-6E8A-4147-A177-3AD203B41FA5}">
                      <a16:colId xmlns:a16="http://schemas.microsoft.com/office/drawing/2014/main" val="20002"/>
                    </a:ext>
                  </a:extLst>
                </a:gridCol>
              </a:tblGrid>
              <a:tr h="966470">
                <a:tc>
                  <a:txBody>
                    <a:bodyPr/>
                    <a:lstStyle/>
                    <a:p>
                      <a:pPr indent="0" algn="ctr">
                        <a:buNone/>
                      </a:pPr>
                      <a:r>
                        <a:rPr lang="zh-CN" sz="2400" b="0">
                          <a:solidFill>
                            <a:srgbClr val="000000"/>
                          </a:solidFill>
                          <a:latin typeface="Arial" panose="020B0604020202020204" pitchFamily="34" charset="0"/>
                          <a:ea typeface="宋体" panose="02010600030101010101" pitchFamily="2" charset="-122"/>
                        </a:rPr>
                        <a:t>级数</a:t>
                      </a:r>
                      <a:endParaRPr lang="zh-CN" altLang="en-US" sz="2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2400" b="0">
                          <a:solidFill>
                            <a:srgbClr val="000000"/>
                          </a:solidFill>
                          <a:latin typeface="Arial" panose="020B0604020202020204" pitchFamily="34" charset="0"/>
                          <a:ea typeface="宋体" panose="02010600030101010101" pitchFamily="2" charset="-122"/>
                        </a:rPr>
                        <a:t>全年应纳税所得额</a:t>
                      </a:r>
                      <a:endParaRPr lang="zh-CN" altLang="en-US" sz="2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2400" b="0">
                          <a:solidFill>
                            <a:srgbClr val="000000"/>
                          </a:solidFill>
                          <a:latin typeface="Arial" panose="020B0604020202020204" pitchFamily="34" charset="0"/>
                          <a:ea typeface="宋体" panose="02010600030101010101" pitchFamily="2" charset="-122"/>
                        </a:rPr>
                        <a:t>税率（％）</a:t>
                      </a:r>
                      <a:endParaRPr lang="zh-CN" altLang="en-US" sz="24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399415">
                <a:tc>
                  <a:txBody>
                    <a:bodyPr/>
                    <a:lstStyle/>
                    <a:p>
                      <a:pPr indent="0" algn="ctr">
                        <a:buNone/>
                      </a:pPr>
                      <a:r>
                        <a:rPr lang="en-US" sz="2000" b="0">
                          <a:solidFill>
                            <a:srgbClr val="000000"/>
                          </a:solidFill>
                          <a:latin typeface="宋体" panose="02010600030101010101" pitchFamily="2" charset="-122"/>
                        </a:rPr>
                        <a:t>1</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2000" b="0">
                          <a:solidFill>
                            <a:srgbClr val="000000"/>
                          </a:solidFill>
                          <a:latin typeface="Arial" panose="020B0604020202020204" pitchFamily="34" charset="0"/>
                          <a:ea typeface="宋体" panose="02010600030101010101" pitchFamily="2" charset="-122"/>
                        </a:rPr>
                        <a:t>不超过30000元的</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rPr>
                        <a:t>5</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250">
                <a:tc>
                  <a:txBody>
                    <a:bodyPr/>
                    <a:lstStyle/>
                    <a:p>
                      <a:pPr indent="0" algn="ctr">
                        <a:buNone/>
                      </a:pPr>
                      <a:r>
                        <a:rPr lang="en-US" sz="2000" b="0">
                          <a:solidFill>
                            <a:srgbClr val="000000"/>
                          </a:solidFill>
                          <a:latin typeface="宋体" panose="02010600030101010101" pitchFamily="2" charset="-122"/>
                        </a:rPr>
                        <a:t>2</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2000" b="0">
                          <a:solidFill>
                            <a:srgbClr val="000000"/>
                          </a:solidFill>
                          <a:latin typeface="Arial" panose="020B0604020202020204" pitchFamily="34" charset="0"/>
                          <a:ea typeface="宋体" panose="02010600030101010101" pitchFamily="2" charset="-122"/>
                        </a:rPr>
                        <a:t>超过30000元至90000元的部分</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rPr>
                        <a:t>10</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735">
                <a:tc>
                  <a:txBody>
                    <a:bodyPr/>
                    <a:lstStyle/>
                    <a:p>
                      <a:pPr indent="0" algn="ctr">
                        <a:buNone/>
                      </a:pPr>
                      <a:r>
                        <a:rPr lang="en-US" sz="2000" b="0">
                          <a:solidFill>
                            <a:srgbClr val="000000"/>
                          </a:solidFill>
                          <a:latin typeface="宋体" panose="02010600030101010101" pitchFamily="2" charset="-122"/>
                        </a:rPr>
                        <a:t>3</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2000" b="0">
                          <a:solidFill>
                            <a:srgbClr val="000000"/>
                          </a:solidFill>
                          <a:latin typeface="Arial" panose="020B0604020202020204" pitchFamily="34" charset="0"/>
                          <a:ea typeface="宋体" panose="02010600030101010101" pitchFamily="2" charset="-122"/>
                        </a:rPr>
                        <a:t>超过90000元至300000元的部分</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rPr>
                        <a:t>20</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indent="0" algn="ctr">
                        <a:buNone/>
                      </a:pPr>
                      <a:r>
                        <a:rPr lang="en-US" sz="2000" b="0">
                          <a:solidFill>
                            <a:srgbClr val="000000"/>
                          </a:solidFill>
                          <a:latin typeface="宋体" panose="02010600030101010101" pitchFamily="2" charset="-122"/>
                        </a:rPr>
                        <a:t>4</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2000" b="0">
                          <a:solidFill>
                            <a:srgbClr val="000000"/>
                          </a:solidFill>
                          <a:latin typeface="Arial" panose="020B0604020202020204" pitchFamily="34" charset="0"/>
                          <a:ea typeface="宋体" panose="02010600030101010101" pitchFamily="2" charset="-122"/>
                        </a:rPr>
                        <a:t>超过300000元至500000元的部分</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rPr>
                        <a:t>30</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415">
                <a:tc>
                  <a:txBody>
                    <a:bodyPr/>
                    <a:lstStyle/>
                    <a:p>
                      <a:pPr indent="0" algn="ctr">
                        <a:buNone/>
                      </a:pPr>
                      <a:r>
                        <a:rPr lang="en-US" sz="2000" b="0">
                          <a:solidFill>
                            <a:srgbClr val="000000"/>
                          </a:solidFill>
                          <a:latin typeface="宋体" panose="02010600030101010101" pitchFamily="2" charset="-122"/>
                        </a:rPr>
                        <a:t>5</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2000" b="0">
                          <a:solidFill>
                            <a:srgbClr val="000000"/>
                          </a:solidFill>
                          <a:latin typeface="Arial" panose="020B0604020202020204" pitchFamily="34" charset="0"/>
                          <a:ea typeface="宋体" panose="02010600030101010101" pitchFamily="2" charset="-122"/>
                        </a:rPr>
                        <a:t>超过500000元的部分</a:t>
                      </a:r>
                      <a:endParaRPr lang="zh-CN" altLang="en-US" sz="2000" b="0">
                        <a:solidFill>
                          <a:srgbClr val="000000"/>
                        </a:solidFill>
                        <a:latin typeface="Arial" panose="020B0604020202020204" pitchFamily="34" charset="0"/>
                        <a:ea typeface="宋体" panose="02010600030101010101" pitchFamily="2"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rPr>
                        <a:t>35</a:t>
                      </a:r>
                      <a:endParaRPr lang="en-US" altLang="en-US" sz="20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0" name="TextBox 4"/>
          <p:cNvSpPr txBox="1"/>
          <p:nvPr/>
        </p:nvSpPr>
        <p:spPr>
          <a:xfrm>
            <a:off x="3810000" y="1371600"/>
            <a:ext cx="4419600" cy="413385"/>
          </a:xfrm>
          <a:prstGeom prst="rect">
            <a:avLst/>
          </a:prstGeom>
          <a:ln>
            <a:solidFill>
              <a:schemeClr val="accent1">
                <a:alpha val="100000"/>
              </a:schemeClr>
            </a:solidFill>
          </a:ln>
        </p:spPr>
        <p:txBody>
          <a:bodyPr vert="horz" wrap="square" lIns="114300" tIns="57150" rIns="114300" bIns="57150" rtlCol="0" anchor="t" anchorCtr="0">
            <a:spAutoFit/>
          </a:bodyPr>
          <a:lstStyle/>
          <a:p>
            <a:pPr>
              <a:lnSpc>
                <a:spcPct val="96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个人所得税税率表二（经营所得适用）</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1222272" y="2189022"/>
            <a:ext cx="673654" cy="673654"/>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chemeClr val="accent1">
              <a:alpha val="100000"/>
            </a:schemeClr>
          </a:solidFill>
        </p:spPr>
      </p:sp>
      <p:sp>
        <p:nvSpPr>
          <p:cNvPr id="3" name="Freeform 3"/>
          <p:cNvSpPr/>
          <p:nvPr/>
        </p:nvSpPr>
        <p:spPr>
          <a:xfrm>
            <a:off x="4319977" y="2234693"/>
            <a:ext cx="627983" cy="627983"/>
          </a:xfrm>
          <a:custGeom>
            <a:avLst/>
            <a:gdLst/>
            <a:ahLst/>
            <a:cxnLst/>
            <a:rect l="l" t="t" r="r" b="b"/>
            <a:pathLst>
              <a:path w="304800" h="304800">
                <a:moveTo>
                  <a:pt x="116843" y="182880"/>
                </a:moveTo>
                <a:lnTo>
                  <a:pt x="30480" y="182880"/>
                </a:lnTo>
                <a:lnTo>
                  <a:pt x="30480" y="304800"/>
                </a:lnTo>
                <a:lnTo>
                  <a:pt x="0" y="304800"/>
                </a:lnTo>
                <a:lnTo>
                  <a:pt x="0" y="0"/>
                </a:lnTo>
                <a:lnTo>
                  <a:pt x="182880" y="0"/>
                </a:lnTo>
                <a:lnTo>
                  <a:pt x="187957" y="30480"/>
                </a:lnTo>
                <a:lnTo>
                  <a:pt x="304800" y="30480"/>
                </a:lnTo>
                <a:lnTo>
                  <a:pt x="259080" y="121920"/>
                </a:lnTo>
                <a:lnTo>
                  <a:pt x="304800" y="213360"/>
                </a:lnTo>
                <a:lnTo>
                  <a:pt x="121920" y="213360"/>
                </a:lnTo>
                <a:lnTo>
                  <a:pt x="116843" y="182880"/>
                </a:lnTo>
                <a:close/>
              </a:path>
            </a:pathLst>
          </a:custGeom>
          <a:solidFill>
            <a:schemeClr val="accent2">
              <a:alpha val="100000"/>
            </a:schemeClr>
          </a:solidFill>
        </p:spPr>
      </p:sp>
      <p:sp>
        <p:nvSpPr>
          <p:cNvPr id="4" name="Freeform 4"/>
          <p:cNvSpPr/>
          <p:nvPr/>
        </p:nvSpPr>
        <p:spPr>
          <a:xfrm>
            <a:off x="7011131" y="2280365"/>
            <a:ext cx="582311" cy="582311"/>
          </a:xfrm>
          <a:custGeom>
            <a:avLst/>
            <a:gdLst/>
            <a:ahLst/>
            <a:cxnLst/>
            <a:rect l="l" t="t" r="r" b="b"/>
            <a:pathLst>
              <a:path w="304800" h="304800">
                <a:moveTo>
                  <a:pt x="106680" y="259080"/>
                </a:moveTo>
                <a:lnTo>
                  <a:pt x="30480" y="259080"/>
                </a:lnTo>
                <a:cubicBezTo>
                  <a:pt x="13649" y="259080"/>
                  <a:pt x="0" y="245431"/>
                  <a:pt x="0" y="228600"/>
                </a:cubicBezTo>
                <a:lnTo>
                  <a:pt x="0" y="228600"/>
                </a:lnTo>
                <a:lnTo>
                  <a:pt x="0" y="30480"/>
                </a:lnTo>
                <a:cubicBezTo>
                  <a:pt x="0" y="13716"/>
                  <a:pt x="13716" y="0"/>
                  <a:pt x="30480" y="0"/>
                </a:cubicBezTo>
                <a:lnTo>
                  <a:pt x="274320" y="0"/>
                </a:lnTo>
                <a:cubicBezTo>
                  <a:pt x="291151" y="0"/>
                  <a:pt x="304800" y="13649"/>
                  <a:pt x="304800" y="30480"/>
                </a:cubicBezTo>
                <a:lnTo>
                  <a:pt x="304800" y="30480"/>
                </a:lnTo>
                <a:lnTo>
                  <a:pt x="304800" y="228600"/>
                </a:lnTo>
                <a:cubicBezTo>
                  <a:pt x="304800" y="245431"/>
                  <a:pt x="291151" y="259080"/>
                  <a:pt x="274320" y="259080"/>
                </a:cubicBezTo>
                <a:lnTo>
                  <a:pt x="274320" y="259080"/>
                </a:lnTo>
                <a:lnTo>
                  <a:pt x="198120" y="259080"/>
                </a:lnTo>
                <a:lnTo>
                  <a:pt x="259080" y="289560"/>
                </a:lnTo>
                <a:lnTo>
                  <a:pt x="259080" y="304800"/>
                </a:lnTo>
                <a:lnTo>
                  <a:pt x="45720" y="304800"/>
                </a:lnTo>
                <a:lnTo>
                  <a:pt x="45720" y="289560"/>
                </a:lnTo>
                <a:lnTo>
                  <a:pt x="106680" y="259080"/>
                </a:lnTo>
                <a:close/>
                <a:moveTo>
                  <a:pt x="30480" y="30480"/>
                </a:moveTo>
                <a:lnTo>
                  <a:pt x="30480" y="198120"/>
                </a:lnTo>
                <a:lnTo>
                  <a:pt x="274320" y="198120"/>
                </a:lnTo>
                <a:lnTo>
                  <a:pt x="274320" y="30480"/>
                </a:lnTo>
                <a:lnTo>
                  <a:pt x="30480" y="30480"/>
                </a:lnTo>
                <a:close/>
              </a:path>
            </a:pathLst>
          </a:custGeom>
          <a:solidFill>
            <a:schemeClr val="accent1">
              <a:alpha val="100000"/>
            </a:schemeClr>
          </a:solidFill>
        </p:spPr>
      </p:sp>
      <p:sp>
        <p:nvSpPr>
          <p:cNvPr id="5" name="Freeform 5"/>
          <p:cNvSpPr/>
          <p:nvPr/>
        </p:nvSpPr>
        <p:spPr>
          <a:xfrm>
            <a:off x="9740002" y="2189022"/>
            <a:ext cx="627983" cy="627983"/>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chemeClr val="accent2">
              <a:alpha val="100000"/>
            </a:schemeClr>
          </a:solidFill>
        </p:spPr>
      </p:sp>
      <p:sp>
        <p:nvSpPr>
          <p:cNvPr id="6" name="TextBox 6"/>
          <p:cNvSpPr txBox="1"/>
          <p:nvPr/>
        </p:nvSpPr>
        <p:spPr>
          <a:xfrm>
            <a:off x="539110" y="3559059"/>
            <a:ext cx="2543175" cy="2447925"/>
          </a:xfrm>
          <a:prstGeom prst="rect">
            <a:avLst/>
          </a:prstGeom>
        </p:spPr>
        <p:txBody>
          <a:bodyPr vert="horz" wrap="square" lIns="114300" tIns="57150" rIns="114300" bIns="57150" rtlCol="0" anchor="t" anchorCtr="0">
            <a:sp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自然人电子税务局（ITS）扣缴端或WEB端提供预缴申报和汇算清缴功能。</a:t>
            </a:r>
          </a:p>
        </p:txBody>
      </p:sp>
      <p:sp>
        <p:nvSpPr>
          <p:cNvPr id="7" name="TextBox 7"/>
          <p:cNvSpPr txBox="1"/>
          <p:nvPr/>
        </p:nvSpPr>
        <p:spPr>
          <a:xfrm>
            <a:off x="539110" y="3064140"/>
            <a:ext cx="2543175" cy="419100"/>
          </a:xfrm>
          <a:prstGeom prst="rect">
            <a:avLst/>
          </a:prstGeom>
        </p:spPr>
        <p:txBody>
          <a:bodyPr vert="horz" wrap="square" lIns="114300" tIns="57150" rIns="114300" bIns="57150" rtlCol="0" anchor="t" anchorCtr="0">
            <a:spAutoFit/>
          </a:bodyPr>
          <a:lstStyle/>
          <a:p>
            <a:pPr>
              <a:lnSpc>
                <a:spcPct val="12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申报系统</a:t>
            </a:r>
          </a:p>
        </p:txBody>
      </p:sp>
      <p:sp>
        <p:nvSpPr>
          <p:cNvPr id="8" name="TextBox 8"/>
          <p:cNvSpPr txBox="1"/>
          <p:nvPr/>
        </p:nvSpPr>
        <p:spPr>
          <a:xfrm>
            <a:off x="3387177" y="3559059"/>
            <a:ext cx="2543175" cy="1083310"/>
          </a:xfrm>
          <a:prstGeom prst="rect">
            <a:avLst/>
          </a:prstGeom>
        </p:spPr>
        <p:txBody>
          <a:bodyPr vert="horz" wrap="square" lIns="114300" tIns="57150" rIns="114300" bIns="57150" rtlCol="0" anchor="t" anchorCtr="0">
            <a:sp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按季度申报，所属期结束的次月15日内申报，确保按时缴纳税款。</a:t>
            </a:r>
          </a:p>
        </p:txBody>
      </p:sp>
      <p:sp>
        <p:nvSpPr>
          <p:cNvPr id="9" name="TextBox 9"/>
          <p:cNvSpPr txBox="1"/>
          <p:nvPr/>
        </p:nvSpPr>
        <p:spPr>
          <a:xfrm>
            <a:off x="3387177" y="3064140"/>
            <a:ext cx="2486025" cy="410845"/>
          </a:xfrm>
          <a:prstGeom prst="rect">
            <a:avLst/>
          </a:prstGeom>
        </p:spPr>
        <p:txBody>
          <a:bodyPr vert="horz" wrap="square" lIns="114300" tIns="57150" rIns="114300" bIns="57150" rtlCol="0" anchor="t" anchorCtr="0">
            <a:spAutoFit/>
          </a:bodyPr>
          <a:lstStyle/>
          <a:p>
            <a:pPr>
              <a:lnSpc>
                <a:spcPct val="12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预缴申报</a:t>
            </a:r>
            <a:r>
              <a:rPr lang="zh-CN" alt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a:t>
            </a:r>
            <a:r>
              <a:rPr lang="en-US" altLang="zh-CN"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A</a:t>
            </a:r>
            <a:r>
              <a:rPr lang="zh-CN" alt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表）</a:t>
            </a:r>
          </a:p>
        </p:txBody>
      </p:sp>
      <p:sp>
        <p:nvSpPr>
          <p:cNvPr id="10" name="TextBox 10"/>
          <p:cNvSpPr txBox="1"/>
          <p:nvPr/>
        </p:nvSpPr>
        <p:spPr>
          <a:xfrm>
            <a:off x="6228547" y="3559059"/>
            <a:ext cx="2543175" cy="760095"/>
          </a:xfrm>
          <a:prstGeom prst="rect">
            <a:avLst/>
          </a:prstGeom>
        </p:spPr>
        <p:txBody>
          <a:bodyPr vert="horz" wrap="square" lIns="114300" tIns="57150" rIns="114300" bIns="57150" rtlCol="0" anchor="t" anchorCtr="0">
            <a:sp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次年1月1日至</a:t>
            </a:r>
            <a:r>
              <a:rPr lang="en-US" sz="1500">
                <a:solidFill>
                  <a:srgbClr val="FF0000">
                    <a:alpha val="100000"/>
                  </a:srgbClr>
                </a:solidFill>
                <a:latin typeface="微软雅黑" panose="020B0503020204020204" charset="-122"/>
                <a:ea typeface="微软雅黑" panose="020B0503020204020204" charset="-122"/>
                <a:cs typeface="微软雅黑" panose="020B0503020204020204" charset="-122"/>
              </a:rPr>
              <a:t>3月31日</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，多退少补。</a:t>
            </a:r>
          </a:p>
        </p:txBody>
      </p:sp>
      <p:sp>
        <p:nvSpPr>
          <p:cNvPr id="11" name="TextBox 11"/>
          <p:cNvSpPr txBox="1"/>
          <p:nvPr/>
        </p:nvSpPr>
        <p:spPr>
          <a:xfrm>
            <a:off x="6228547" y="3064140"/>
            <a:ext cx="2495550" cy="410845"/>
          </a:xfrm>
          <a:prstGeom prst="rect">
            <a:avLst/>
          </a:prstGeom>
        </p:spPr>
        <p:txBody>
          <a:bodyPr vert="horz" wrap="square" lIns="114300" tIns="57150" rIns="114300" bIns="57150" rtlCol="0" anchor="t" anchorCtr="0">
            <a:spAutoFit/>
          </a:bodyPr>
          <a:lstStyle/>
          <a:p>
            <a:pPr>
              <a:lnSpc>
                <a:spcPct val="12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汇算</a:t>
            </a:r>
            <a:r>
              <a:rPr lang="zh-CN" alt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申报（</a:t>
            </a:r>
            <a:r>
              <a:rPr lang="en-US" altLang="zh-CN"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B</a:t>
            </a:r>
            <a:r>
              <a:rPr lang="zh-CN" alt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表）</a:t>
            </a:r>
          </a:p>
        </p:txBody>
      </p:sp>
      <p:sp>
        <p:nvSpPr>
          <p:cNvPr id="12" name="TextBox 12"/>
          <p:cNvSpPr txBox="1"/>
          <p:nvPr/>
        </p:nvSpPr>
        <p:spPr>
          <a:xfrm>
            <a:off x="9007492" y="3559059"/>
            <a:ext cx="2543175" cy="2052955"/>
          </a:xfrm>
          <a:prstGeom prst="rect">
            <a:avLst/>
          </a:prstGeom>
        </p:spPr>
        <p:txBody>
          <a:bodyPr vert="horz" wrap="square" lIns="114300" tIns="57150" rIns="114300" bIns="57150" rtlCol="0" anchor="t" anchorCtr="0">
            <a:sp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次年1月1日至</a:t>
            </a:r>
            <a:r>
              <a:rPr lang="en-US" sz="150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3月31日</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，投资者在</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两处以上多处经营的，选择向其中一处经营管理所在地主管税务机关办理年度汇总申报，报送年度多处经营所得申报表。</a:t>
            </a:r>
          </a:p>
        </p:txBody>
      </p:sp>
      <p:sp>
        <p:nvSpPr>
          <p:cNvPr id="13" name="TextBox 13"/>
          <p:cNvSpPr txBox="1"/>
          <p:nvPr/>
        </p:nvSpPr>
        <p:spPr>
          <a:xfrm>
            <a:off x="9007492" y="3064140"/>
            <a:ext cx="2495550" cy="410845"/>
          </a:xfrm>
          <a:prstGeom prst="rect">
            <a:avLst/>
          </a:prstGeom>
        </p:spPr>
        <p:txBody>
          <a:bodyPr vert="horz" wrap="square" lIns="114300" tIns="57150" rIns="114300" bIns="57150" rtlCol="0" anchor="t" anchorCtr="0">
            <a:spAutoFit/>
          </a:bodyPr>
          <a:lstStyle/>
          <a:p>
            <a:pPr>
              <a:lnSpc>
                <a:spcPct val="120000"/>
              </a:lnSpc>
            </a:pPr>
            <a:r>
              <a:rPr lang="zh-CN" alt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汇总申报（</a:t>
            </a:r>
            <a:r>
              <a:rPr lang="en-US" altLang="zh-CN"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C</a:t>
            </a:r>
            <a:r>
              <a:rPr lang="zh-CN" alt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表）</a:t>
            </a:r>
          </a:p>
        </p:txBody>
      </p:sp>
      <p:cxnSp>
        <p:nvCxnSpPr>
          <p:cNvPr id="14" name="Connector 14"/>
          <p:cNvCxnSpPr/>
          <p:nvPr/>
        </p:nvCxnSpPr>
        <p:spPr>
          <a:xfrm>
            <a:off x="2326928" y="2525849"/>
            <a:ext cx="1518576" cy="0"/>
          </a:xfrm>
          <a:prstGeom prst="line">
            <a:avLst/>
          </a:prstGeom>
          <a:ln w="9525">
            <a:solidFill>
              <a:schemeClr val="accent1">
                <a:lumMod val="75000"/>
              </a:schemeClr>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15" name="Connector 15"/>
          <p:cNvCxnSpPr/>
          <p:nvPr/>
        </p:nvCxnSpPr>
        <p:spPr>
          <a:xfrm>
            <a:off x="5174996" y="2525849"/>
            <a:ext cx="1518576" cy="0"/>
          </a:xfrm>
          <a:prstGeom prst="line">
            <a:avLst/>
          </a:prstGeom>
          <a:ln w="9525">
            <a:solidFill>
              <a:schemeClr val="accent1">
                <a:lumMod val="75000"/>
              </a:schemeClr>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16" name="Connector 16"/>
          <p:cNvCxnSpPr/>
          <p:nvPr/>
        </p:nvCxnSpPr>
        <p:spPr>
          <a:xfrm>
            <a:off x="7962840" y="2525849"/>
            <a:ext cx="1518576" cy="0"/>
          </a:xfrm>
          <a:prstGeom prst="line">
            <a:avLst/>
          </a:prstGeom>
          <a:ln w="9525">
            <a:solidFill>
              <a:schemeClr val="accent1">
                <a:lumMod val="75000"/>
              </a:schemeClr>
            </a:solidFill>
            <a:prstDash val="dash"/>
            <a:headEnd type="none"/>
            <a:tailEnd type="oval"/>
          </a:ln>
        </p:spPr>
        <p:style>
          <a:lnRef idx="0">
            <a:schemeClr val="accent1"/>
          </a:lnRef>
          <a:fillRef idx="1">
            <a:schemeClr val="accent1"/>
          </a:fillRef>
          <a:effectRef idx="0">
            <a:schemeClr val="accent1"/>
          </a:effectRef>
          <a:fontRef idx="minor">
            <a:schemeClr val="lt1"/>
          </a:fontRef>
        </p:style>
      </p:cxnSp>
      <p:grpSp>
        <p:nvGrpSpPr>
          <p:cNvPr id="17" name="Group 17"/>
          <p:cNvGrpSpPr/>
          <p:nvPr/>
        </p:nvGrpSpPr>
        <p:grpSpPr>
          <a:xfrm>
            <a:off x="454963" y="93878"/>
            <a:ext cx="10641129" cy="914400"/>
            <a:chOff x="454963" y="93878"/>
            <a:chExt cx="10641129" cy="914400"/>
          </a:xfrm>
        </p:grpSpPr>
        <p:sp>
          <p:nvSpPr>
            <p:cNvPr id="18" name="AutoShape 18"/>
            <p:cNvSpPr/>
            <p:nvPr/>
          </p:nvSpPr>
          <p:spPr>
            <a:xfrm>
              <a:off x="454963" y="331168"/>
              <a:ext cx="84147" cy="84147"/>
            </a:xfrm>
            <a:prstGeom prst="ellipse">
              <a:avLst/>
            </a:prstGeom>
            <a:solidFill>
              <a:schemeClr val="accent1">
                <a:alpha val="100000"/>
              </a:schemeClr>
            </a:solidFill>
          </p:spPr>
        </p:sp>
        <p:sp>
          <p:nvSpPr>
            <p:cNvPr id="19" name="AutoShape 19"/>
            <p:cNvSpPr/>
            <p:nvPr/>
          </p:nvSpPr>
          <p:spPr>
            <a:xfrm>
              <a:off x="575049" y="337743"/>
              <a:ext cx="78137" cy="78137"/>
            </a:xfrm>
            <a:prstGeom prst="ellipse">
              <a:avLst/>
            </a:prstGeom>
            <a:solidFill>
              <a:schemeClr val="accent1">
                <a:alpha val="80000"/>
              </a:schemeClr>
            </a:solidFill>
          </p:spPr>
        </p:sp>
        <p:sp>
          <p:nvSpPr>
            <p:cNvPr id="20" name="AutoShape 20"/>
            <p:cNvSpPr/>
            <p:nvPr/>
          </p:nvSpPr>
          <p:spPr>
            <a:xfrm>
              <a:off x="689125" y="339460"/>
              <a:ext cx="74704" cy="74704"/>
            </a:xfrm>
            <a:prstGeom prst="ellipse">
              <a:avLst/>
            </a:prstGeom>
            <a:solidFill>
              <a:schemeClr val="accent1">
                <a:alpha val="60000"/>
              </a:schemeClr>
            </a:solidFill>
          </p:spPr>
        </p:sp>
        <p:sp>
          <p:nvSpPr>
            <p:cNvPr id="21" name="AutoShape 21"/>
            <p:cNvSpPr/>
            <p:nvPr/>
          </p:nvSpPr>
          <p:spPr>
            <a:xfrm>
              <a:off x="799768" y="348430"/>
              <a:ext cx="69238" cy="69238"/>
            </a:xfrm>
            <a:prstGeom prst="ellipse">
              <a:avLst/>
            </a:prstGeom>
            <a:solidFill>
              <a:schemeClr val="accent1">
                <a:alpha val="40000"/>
              </a:schemeClr>
            </a:solidFill>
          </p:spPr>
        </p:sp>
        <p:sp>
          <p:nvSpPr>
            <p:cNvPr id="22" name="AutoShape 22"/>
            <p:cNvSpPr/>
            <p:nvPr/>
          </p:nvSpPr>
          <p:spPr>
            <a:xfrm>
              <a:off x="904945" y="344297"/>
              <a:ext cx="65594" cy="65594"/>
            </a:xfrm>
            <a:prstGeom prst="ellipse">
              <a:avLst/>
            </a:prstGeom>
            <a:solidFill>
              <a:schemeClr val="accent1">
                <a:alpha val="20000"/>
              </a:schemeClr>
            </a:solidFill>
          </p:spPr>
        </p:sp>
        <p:sp>
          <p:nvSpPr>
            <p:cNvPr id="23" name="AutoShape 23"/>
            <p:cNvSpPr/>
            <p:nvPr/>
          </p:nvSpPr>
          <p:spPr>
            <a:xfrm>
              <a:off x="454963" y="448942"/>
              <a:ext cx="84147" cy="84147"/>
            </a:xfrm>
            <a:prstGeom prst="ellipse">
              <a:avLst/>
            </a:prstGeom>
            <a:solidFill>
              <a:schemeClr val="accent1">
                <a:alpha val="100000"/>
              </a:schemeClr>
            </a:solidFill>
          </p:spPr>
        </p:sp>
        <p:sp>
          <p:nvSpPr>
            <p:cNvPr id="24" name="AutoShape 24"/>
            <p:cNvSpPr/>
            <p:nvPr/>
          </p:nvSpPr>
          <p:spPr>
            <a:xfrm>
              <a:off x="575049" y="455517"/>
              <a:ext cx="78137" cy="78137"/>
            </a:xfrm>
            <a:prstGeom prst="ellipse">
              <a:avLst/>
            </a:prstGeom>
            <a:solidFill>
              <a:schemeClr val="accent1">
                <a:alpha val="80000"/>
              </a:schemeClr>
            </a:solidFill>
          </p:spPr>
        </p:sp>
        <p:sp>
          <p:nvSpPr>
            <p:cNvPr id="25" name="AutoShape 25"/>
            <p:cNvSpPr/>
            <p:nvPr/>
          </p:nvSpPr>
          <p:spPr>
            <a:xfrm>
              <a:off x="689125" y="457233"/>
              <a:ext cx="74704" cy="74704"/>
            </a:xfrm>
            <a:prstGeom prst="ellipse">
              <a:avLst/>
            </a:prstGeom>
            <a:solidFill>
              <a:schemeClr val="accent1">
                <a:alpha val="60000"/>
              </a:schemeClr>
            </a:solidFill>
          </p:spPr>
        </p:sp>
        <p:sp>
          <p:nvSpPr>
            <p:cNvPr id="26" name="AutoShape 26"/>
            <p:cNvSpPr/>
            <p:nvPr/>
          </p:nvSpPr>
          <p:spPr>
            <a:xfrm>
              <a:off x="799768" y="466203"/>
              <a:ext cx="69238" cy="69238"/>
            </a:xfrm>
            <a:prstGeom prst="ellipse">
              <a:avLst/>
            </a:prstGeom>
            <a:solidFill>
              <a:schemeClr val="accent1">
                <a:alpha val="40000"/>
              </a:schemeClr>
            </a:solidFill>
          </p:spPr>
        </p:sp>
        <p:sp>
          <p:nvSpPr>
            <p:cNvPr id="27" name="AutoShape 27"/>
            <p:cNvSpPr/>
            <p:nvPr/>
          </p:nvSpPr>
          <p:spPr>
            <a:xfrm>
              <a:off x="904945" y="462070"/>
              <a:ext cx="65594" cy="65594"/>
            </a:xfrm>
            <a:prstGeom prst="ellipse">
              <a:avLst/>
            </a:prstGeom>
            <a:solidFill>
              <a:schemeClr val="accent1">
                <a:alpha val="20000"/>
              </a:schemeClr>
            </a:solidFill>
          </p:spPr>
        </p:sp>
        <p:sp>
          <p:nvSpPr>
            <p:cNvPr id="28" name="AutoShape 28"/>
            <p:cNvSpPr/>
            <p:nvPr/>
          </p:nvSpPr>
          <p:spPr>
            <a:xfrm>
              <a:off x="454963" y="566715"/>
              <a:ext cx="84147" cy="84147"/>
            </a:xfrm>
            <a:prstGeom prst="ellipse">
              <a:avLst/>
            </a:prstGeom>
            <a:solidFill>
              <a:schemeClr val="accent1">
                <a:alpha val="100000"/>
              </a:schemeClr>
            </a:solidFill>
          </p:spPr>
        </p:sp>
        <p:sp>
          <p:nvSpPr>
            <p:cNvPr id="29" name="AutoShape 29"/>
            <p:cNvSpPr/>
            <p:nvPr/>
          </p:nvSpPr>
          <p:spPr>
            <a:xfrm>
              <a:off x="575049" y="573291"/>
              <a:ext cx="78137" cy="78137"/>
            </a:xfrm>
            <a:prstGeom prst="ellipse">
              <a:avLst/>
            </a:prstGeom>
            <a:solidFill>
              <a:schemeClr val="accent1">
                <a:alpha val="80000"/>
              </a:schemeClr>
            </a:solidFill>
          </p:spPr>
        </p:sp>
        <p:sp>
          <p:nvSpPr>
            <p:cNvPr id="30" name="AutoShape 30"/>
            <p:cNvSpPr/>
            <p:nvPr/>
          </p:nvSpPr>
          <p:spPr>
            <a:xfrm>
              <a:off x="689125" y="575007"/>
              <a:ext cx="74704" cy="74704"/>
            </a:xfrm>
            <a:prstGeom prst="ellipse">
              <a:avLst/>
            </a:prstGeom>
            <a:solidFill>
              <a:schemeClr val="accent1">
                <a:alpha val="60000"/>
              </a:schemeClr>
            </a:solidFill>
          </p:spPr>
        </p:sp>
        <p:sp>
          <p:nvSpPr>
            <p:cNvPr id="31" name="AutoShape 31"/>
            <p:cNvSpPr/>
            <p:nvPr/>
          </p:nvSpPr>
          <p:spPr>
            <a:xfrm>
              <a:off x="799768" y="583977"/>
              <a:ext cx="69238" cy="69238"/>
            </a:xfrm>
            <a:prstGeom prst="ellipse">
              <a:avLst/>
            </a:prstGeom>
            <a:solidFill>
              <a:schemeClr val="accent1">
                <a:alpha val="40000"/>
              </a:schemeClr>
            </a:solidFill>
          </p:spPr>
        </p:sp>
        <p:sp>
          <p:nvSpPr>
            <p:cNvPr id="32" name="AutoShape 32"/>
            <p:cNvSpPr/>
            <p:nvPr/>
          </p:nvSpPr>
          <p:spPr>
            <a:xfrm>
              <a:off x="904945" y="579844"/>
              <a:ext cx="65594" cy="65594"/>
            </a:xfrm>
            <a:prstGeom prst="ellipse">
              <a:avLst/>
            </a:prstGeom>
            <a:solidFill>
              <a:schemeClr val="accent1">
                <a:alpha val="20000"/>
              </a:schemeClr>
            </a:solidFill>
          </p:spPr>
        </p:sp>
        <p:sp>
          <p:nvSpPr>
            <p:cNvPr id="33" name="AutoShape 33"/>
            <p:cNvSpPr/>
            <p:nvPr/>
          </p:nvSpPr>
          <p:spPr>
            <a:xfrm>
              <a:off x="454963" y="684489"/>
              <a:ext cx="84147" cy="84147"/>
            </a:xfrm>
            <a:prstGeom prst="ellipse">
              <a:avLst/>
            </a:prstGeom>
            <a:solidFill>
              <a:schemeClr val="accent1">
                <a:alpha val="100000"/>
              </a:schemeClr>
            </a:solidFill>
          </p:spPr>
        </p:sp>
        <p:sp>
          <p:nvSpPr>
            <p:cNvPr id="34" name="AutoShape 34"/>
            <p:cNvSpPr/>
            <p:nvPr/>
          </p:nvSpPr>
          <p:spPr>
            <a:xfrm>
              <a:off x="575049" y="691064"/>
              <a:ext cx="78137" cy="78137"/>
            </a:xfrm>
            <a:prstGeom prst="ellipse">
              <a:avLst/>
            </a:prstGeom>
            <a:solidFill>
              <a:schemeClr val="accent1">
                <a:alpha val="80000"/>
              </a:schemeClr>
            </a:solidFill>
          </p:spPr>
        </p:sp>
        <p:sp>
          <p:nvSpPr>
            <p:cNvPr id="35" name="AutoShape 35"/>
            <p:cNvSpPr/>
            <p:nvPr/>
          </p:nvSpPr>
          <p:spPr>
            <a:xfrm>
              <a:off x="689125" y="692781"/>
              <a:ext cx="74704" cy="74704"/>
            </a:xfrm>
            <a:prstGeom prst="ellipse">
              <a:avLst/>
            </a:prstGeom>
            <a:solidFill>
              <a:schemeClr val="accent1">
                <a:alpha val="60000"/>
              </a:schemeClr>
            </a:solidFill>
          </p:spPr>
        </p:sp>
        <p:sp>
          <p:nvSpPr>
            <p:cNvPr id="36" name="AutoShape 36"/>
            <p:cNvSpPr/>
            <p:nvPr/>
          </p:nvSpPr>
          <p:spPr>
            <a:xfrm>
              <a:off x="799768" y="701751"/>
              <a:ext cx="69238" cy="69238"/>
            </a:xfrm>
            <a:prstGeom prst="ellipse">
              <a:avLst/>
            </a:prstGeom>
            <a:solidFill>
              <a:schemeClr val="accent1">
                <a:alpha val="40000"/>
              </a:schemeClr>
            </a:solidFill>
          </p:spPr>
        </p:sp>
        <p:sp>
          <p:nvSpPr>
            <p:cNvPr id="37" name="AutoShape 37"/>
            <p:cNvSpPr/>
            <p:nvPr/>
          </p:nvSpPr>
          <p:spPr>
            <a:xfrm>
              <a:off x="904945" y="697618"/>
              <a:ext cx="65594" cy="65594"/>
            </a:xfrm>
            <a:prstGeom prst="ellipse">
              <a:avLst/>
            </a:prstGeom>
            <a:solidFill>
              <a:schemeClr val="accent1">
                <a:alpha val="20000"/>
              </a:schemeClr>
            </a:solidFill>
          </p:spPr>
        </p:sp>
        <p:sp>
          <p:nvSpPr>
            <p:cNvPr id="38" name="TextBox 38"/>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申报</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17855" y="1149985"/>
            <a:ext cx="10810240" cy="5005070"/>
          </a:xfrm>
          <a:prstGeom prst="roundRect">
            <a:avLst/>
          </a:prstGeom>
          <a:solidFill>
            <a:schemeClr val="accent2">
              <a:lumMod val="20000"/>
              <a:lumOff val="80000"/>
              <a:alpha val="100000"/>
            </a:schemeClr>
          </a:solidFill>
        </p:spPr>
      </p:sp>
      <p:grpSp>
        <p:nvGrpSpPr>
          <p:cNvPr id="13" name="Group 13"/>
          <p:cNvGrpSpPr/>
          <p:nvPr/>
        </p:nvGrpSpPr>
        <p:grpSpPr>
          <a:xfrm>
            <a:off x="454963" y="93878"/>
            <a:ext cx="10641129" cy="893445"/>
            <a:chOff x="454963" y="93878"/>
            <a:chExt cx="10641129" cy="893445"/>
          </a:xfrm>
        </p:grpSpPr>
        <p:sp>
          <p:nvSpPr>
            <p:cNvPr id="14" name="AutoShape 14"/>
            <p:cNvSpPr/>
            <p:nvPr/>
          </p:nvSpPr>
          <p:spPr>
            <a:xfrm>
              <a:off x="454963" y="331168"/>
              <a:ext cx="84147" cy="84147"/>
            </a:xfrm>
            <a:prstGeom prst="ellipse">
              <a:avLst/>
            </a:prstGeom>
            <a:solidFill>
              <a:schemeClr val="accent1">
                <a:alpha val="100000"/>
              </a:schemeClr>
            </a:solidFill>
          </p:spPr>
        </p:sp>
        <p:sp>
          <p:nvSpPr>
            <p:cNvPr id="15" name="AutoShape 15"/>
            <p:cNvSpPr/>
            <p:nvPr/>
          </p:nvSpPr>
          <p:spPr>
            <a:xfrm>
              <a:off x="575049" y="337743"/>
              <a:ext cx="78137" cy="78137"/>
            </a:xfrm>
            <a:prstGeom prst="ellipse">
              <a:avLst/>
            </a:prstGeom>
            <a:solidFill>
              <a:schemeClr val="accent1">
                <a:alpha val="80000"/>
              </a:schemeClr>
            </a:solidFill>
          </p:spPr>
        </p:sp>
        <p:sp>
          <p:nvSpPr>
            <p:cNvPr id="16" name="AutoShape 16"/>
            <p:cNvSpPr/>
            <p:nvPr/>
          </p:nvSpPr>
          <p:spPr>
            <a:xfrm>
              <a:off x="689125" y="339460"/>
              <a:ext cx="74704" cy="74704"/>
            </a:xfrm>
            <a:prstGeom prst="ellipse">
              <a:avLst/>
            </a:prstGeom>
            <a:solidFill>
              <a:schemeClr val="accent1">
                <a:alpha val="60000"/>
              </a:schemeClr>
            </a:solidFill>
          </p:spPr>
        </p:sp>
        <p:sp>
          <p:nvSpPr>
            <p:cNvPr id="17" name="AutoShape 17"/>
            <p:cNvSpPr/>
            <p:nvPr/>
          </p:nvSpPr>
          <p:spPr>
            <a:xfrm>
              <a:off x="799768" y="348430"/>
              <a:ext cx="69238" cy="69238"/>
            </a:xfrm>
            <a:prstGeom prst="ellipse">
              <a:avLst/>
            </a:prstGeom>
            <a:solidFill>
              <a:schemeClr val="accent1">
                <a:alpha val="40000"/>
              </a:schemeClr>
            </a:solidFill>
          </p:spPr>
        </p:sp>
        <p:sp>
          <p:nvSpPr>
            <p:cNvPr id="18" name="AutoShape 18"/>
            <p:cNvSpPr/>
            <p:nvPr/>
          </p:nvSpPr>
          <p:spPr>
            <a:xfrm>
              <a:off x="904945" y="344297"/>
              <a:ext cx="65594" cy="65594"/>
            </a:xfrm>
            <a:prstGeom prst="ellipse">
              <a:avLst/>
            </a:prstGeom>
            <a:solidFill>
              <a:schemeClr val="accent1">
                <a:alpha val="20000"/>
              </a:schemeClr>
            </a:solidFill>
          </p:spPr>
        </p:sp>
        <p:sp>
          <p:nvSpPr>
            <p:cNvPr id="19" name="AutoShape 19"/>
            <p:cNvSpPr/>
            <p:nvPr/>
          </p:nvSpPr>
          <p:spPr>
            <a:xfrm>
              <a:off x="454963" y="448942"/>
              <a:ext cx="84147" cy="84147"/>
            </a:xfrm>
            <a:prstGeom prst="ellipse">
              <a:avLst/>
            </a:prstGeom>
            <a:solidFill>
              <a:schemeClr val="accent1">
                <a:alpha val="100000"/>
              </a:schemeClr>
            </a:solidFill>
          </p:spPr>
        </p:sp>
        <p:sp>
          <p:nvSpPr>
            <p:cNvPr id="20" name="AutoShape 20"/>
            <p:cNvSpPr/>
            <p:nvPr/>
          </p:nvSpPr>
          <p:spPr>
            <a:xfrm>
              <a:off x="575049" y="455517"/>
              <a:ext cx="78137" cy="78137"/>
            </a:xfrm>
            <a:prstGeom prst="ellipse">
              <a:avLst/>
            </a:prstGeom>
            <a:solidFill>
              <a:schemeClr val="accent1">
                <a:alpha val="80000"/>
              </a:schemeClr>
            </a:solidFill>
          </p:spPr>
        </p:sp>
        <p:sp>
          <p:nvSpPr>
            <p:cNvPr id="21" name="AutoShape 21"/>
            <p:cNvSpPr/>
            <p:nvPr/>
          </p:nvSpPr>
          <p:spPr>
            <a:xfrm>
              <a:off x="689125" y="457233"/>
              <a:ext cx="74704" cy="74704"/>
            </a:xfrm>
            <a:prstGeom prst="ellipse">
              <a:avLst/>
            </a:prstGeom>
            <a:solidFill>
              <a:schemeClr val="accent1">
                <a:alpha val="60000"/>
              </a:schemeClr>
            </a:solidFill>
          </p:spPr>
        </p:sp>
        <p:sp>
          <p:nvSpPr>
            <p:cNvPr id="22" name="AutoShape 22"/>
            <p:cNvSpPr/>
            <p:nvPr/>
          </p:nvSpPr>
          <p:spPr>
            <a:xfrm>
              <a:off x="799768" y="466203"/>
              <a:ext cx="69238" cy="69238"/>
            </a:xfrm>
            <a:prstGeom prst="ellipse">
              <a:avLst/>
            </a:prstGeom>
            <a:solidFill>
              <a:schemeClr val="accent1">
                <a:alpha val="40000"/>
              </a:schemeClr>
            </a:solidFill>
          </p:spPr>
        </p:sp>
        <p:sp>
          <p:nvSpPr>
            <p:cNvPr id="23" name="AutoShape 23"/>
            <p:cNvSpPr/>
            <p:nvPr/>
          </p:nvSpPr>
          <p:spPr>
            <a:xfrm>
              <a:off x="904945" y="462070"/>
              <a:ext cx="65594" cy="65594"/>
            </a:xfrm>
            <a:prstGeom prst="ellipse">
              <a:avLst/>
            </a:prstGeom>
            <a:solidFill>
              <a:schemeClr val="accent1">
                <a:alpha val="20000"/>
              </a:schemeClr>
            </a:solidFill>
          </p:spPr>
        </p:sp>
        <p:sp>
          <p:nvSpPr>
            <p:cNvPr id="24" name="AutoShape 24"/>
            <p:cNvSpPr/>
            <p:nvPr/>
          </p:nvSpPr>
          <p:spPr>
            <a:xfrm>
              <a:off x="454963" y="566715"/>
              <a:ext cx="84147" cy="84147"/>
            </a:xfrm>
            <a:prstGeom prst="ellipse">
              <a:avLst/>
            </a:prstGeom>
            <a:solidFill>
              <a:schemeClr val="accent1">
                <a:alpha val="100000"/>
              </a:schemeClr>
            </a:solidFill>
          </p:spPr>
        </p:sp>
        <p:sp>
          <p:nvSpPr>
            <p:cNvPr id="25" name="AutoShape 25"/>
            <p:cNvSpPr/>
            <p:nvPr/>
          </p:nvSpPr>
          <p:spPr>
            <a:xfrm>
              <a:off x="575049" y="573291"/>
              <a:ext cx="78137" cy="78137"/>
            </a:xfrm>
            <a:prstGeom prst="ellipse">
              <a:avLst/>
            </a:prstGeom>
            <a:solidFill>
              <a:schemeClr val="accent1">
                <a:alpha val="80000"/>
              </a:schemeClr>
            </a:solidFill>
          </p:spPr>
        </p:sp>
        <p:sp>
          <p:nvSpPr>
            <p:cNvPr id="26" name="AutoShape 26"/>
            <p:cNvSpPr/>
            <p:nvPr/>
          </p:nvSpPr>
          <p:spPr>
            <a:xfrm>
              <a:off x="689125" y="575007"/>
              <a:ext cx="74704" cy="74704"/>
            </a:xfrm>
            <a:prstGeom prst="ellipse">
              <a:avLst/>
            </a:prstGeom>
            <a:solidFill>
              <a:schemeClr val="accent1">
                <a:alpha val="60000"/>
              </a:schemeClr>
            </a:solidFill>
          </p:spPr>
        </p:sp>
        <p:sp>
          <p:nvSpPr>
            <p:cNvPr id="27" name="AutoShape 27"/>
            <p:cNvSpPr/>
            <p:nvPr/>
          </p:nvSpPr>
          <p:spPr>
            <a:xfrm>
              <a:off x="799768" y="583977"/>
              <a:ext cx="69238" cy="69238"/>
            </a:xfrm>
            <a:prstGeom prst="ellipse">
              <a:avLst/>
            </a:prstGeom>
            <a:solidFill>
              <a:schemeClr val="accent1">
                <a:alpha val="40000"/>
              </a:schemeClr>
            </a:solidFill>
          </p:spPr>
        </p:sp>
        <p:sp>
          <p:nvSpPr>
            <p:cNvPr id="28" name="AutoShape 28"/>
            <p:cNvSpPr/>
            <p:nvPr/>
          </p:nvSpPr>
          <p:spPr>
            <a:xfrm>
              <a:off x="904945" y="579844"/>
              <a:ext cx="65594" cy="65594"/>
            </a:xfrm>
            <a:prstGeom prst="ellipse">
              <a:avLst/>
            </a:prstGeom>
            <a:solidFill>
              <a:schemeClr val="accent1">
                <a:alpha val="20000"/>
              </a:schemeClr>
            </a:solidFill>
          </p:spPr>
        </p:sp>
        <p:sp>
          <p:nvSpPr>
            <p:cNvPr id="29" name="AutoShape 29"/>
            <p:cNvSpPr/>
            <p:nvPr/>
          </p:nvSpPr>
          <p:spPr>
            <a:xfrm>
              <a:off x="454963" y="684489"/>
              <a:ext cx="84147" cy="84147"/>
            </a:xfrm>
            <a:prstGeom prst="ellipse">
              <a:avLst/>
            </a:prstGeom>
            <a:solidFill>
              <a:schemeClr val="accent1">
                <a:alpha val="100000"/>
              </a:schemeClr>
            </a:solidFill>
          </p:spPr>
        </p:sp>
        <p:sp>
          <p:nvSpPr>
            <p:cNvPr id="30" name="AutoShape 30"/>
            <p:cNvSpPr/>
            <p:nvPr/>
          </p:nvSpPr>
          <p:spPr>
            <a:xfrm>
              <a:off x="575049" y="691064"/>
              <a:ext cx="78137" cy="78137"/>
            </a:xfrm>
            <a:prstGeom prst="ellipse">
              <a:avLst/>
            </a:prstGeom>
            <a:solidFill>
              <a:schemeClr val="accent1">
                <a:alpha val="80000"/>
              </a:schemeClr>
            </a:solidFill>
          </p:spPr>
        </p:sp>
        <p:sp>
          <p:nvSpPr>
            <p:cNvPr id="31" name="AutoShape 31"/>
            <p:cNvSpPr/>
            <p:nvPr/>
          </p:nvSpPr>
          <p:spPr>
            <a:xfrm>
              <a:off x="689125" y="692781"/>
              <a:ext cx="74704" cy="74704"/>
            </a:xfrm>
            <a:prstGeom prst="ellipse">
              <a:avLst/>
            </a:prstGeom>
            <a:solidFill>
              <a:schemeClr val="accent1">
                <a:alpha val="60000"/>
              </a:schemeClr>
            </a:solidFill>
          </p:spPr>
        </p:sp>
        <p:sp>
          <p:nvSpPr>
            <p:cNvPr id="32" name="AutoShape 32"/>
            <p:cNvSpPr/>
            <p:nvPr/>
          </p:nvSpPr>
          <p:spPr>
            <a:xfrm>
              <a:off x="799768" y="701751"/>
              <a:ext cx="69238" cy="69238"/>
            </a:xfrm>
            <a:prstGeom prst="ellipse">
              <a:avLst/>
            </a:prstGeom>
            <a:solidFill>
              <a:schemeClr val="accent1">
                <a:alpha val="40000"/>
              </a:schemeClr>
            </a:solidFill>
          </p:spPr>
        </p:sp>
        <p:sp>
          <p:nvSpPr>
            <p:cNvPr id="33" name="AutoShape 33"/>
            <p:cNvSpPr/>
            <p:nvPr/>
          </p:nvSpPr>
          <p:spPr>
            <a:xfrm>
              <a:off x="904945" y="697618"/>
              <a:ext cx="65594" cy="65594"/>
            </a:xfrm>
            <a:prstGeom prst="ellipse">
              <a:avLst/>
            </a:prstGeom>
            <a:solidFill>
              <a:schemeClr val="accent1">
                <a:alpha val="20000"/>
              </a:schemeClr>
            </a:solidFill>
          </p:spPr>
        </p:sp>
        <p:sp>
          <p:nvSpPr>
            <p:cNvPr id="34" name="TextBox 34"/>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经营所得扣除项目（查账征收）</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5" name="文本框 34"/>
          <p:cNvSpPr txBox="1"/>
          <p:nvPr/>
        </p:nvSpPr>
        <p:spPr>
          <a:xfrm>
            <a:off x="1772285" y="1871345"/>
            <a:ext cx="8742680" cy="4246245"/>
          </a:xfrm>
          <a:prstGeom prst="rect">
            <a:avLst/>
          </a:prstGeom>
          <a:noFill/>
        </p:spPr>
        <p:txBody>
          <a:bodyPr wrap="square" rtlCol="0">
            <a:spAutoFit/>
          </a:bodyPr>
          <a:lstStyle/>
          <a:p>
            <a:pPr fontAlgn="auto">
              <a:lnSpc>
                <a:spcPct val="150000"/>
              </a:lnSpc>
            </a:pPr>
            <a:r>
              <a:rPr lang="en-US" altLang="zh-CN" sz="2000" b="1"/>
              <a:t>    </a:t>
            </a:r>
            <a:r>
              <a:rPr lang="zh-CN" altLang="en-US" sz="2000" b="1"/>
              <a:t>（1）工资薪金支出（业主、投资者的工资薪金不可扣除）</a:t>
            </a:r>
          </a:p>
          <a:p>
            <a:pPr fontAlgn="auto">
              <a:lnSpc>
                <a:spcPct val="150000"/>
              </a:lnSpc>
            </a:pPr>
            <a:r>
              <a:rPr lang="en-US" altLang="zh-CN" sz="2000"/>
              <a:t>    </a:t>
            </a:r>
            <a:r>
              <a:rPr lang="zh-CN" altLang="en-US" sz="2000" b="1"/>
              <a:t>（2）</a:t>
            </a:r>
            <a:r>
              <a:rPr lang="en-US" altLang="zh-CN" sz="2000" b="1"/>
              <a:t>“</a:t>
            </a:r>
            <a:r>
              <a:rPr lang="zh-CN" altLang="en-US" sz="2000" b="1"/>
              <a:t>五险一金</a:t>
            </a:r>
            <a:r>
              <a:rPr lang="en-US" altLang="zh-CN" sz="2000" b="1"/>
              <a:t>”</a:t>
            </a:r>
            <a:r>
              <a:rPr lang="zh-CN" altLang="en-US" sz="2000" b="1"/>
              <a:t>支出</a:t>
            </a:r>
          </a:p>
          <a:p>
            <a:pPr fontAlgn="auto">
              <a:lnSpc>
                <a:spcPct val="150000"/>
              </a:lnSpc>
            </a:pPr>
            <a:r>
              <a:rPr lang="en-US" altLang="zh-CN" sz="2000"/>
              <a:t>    </a:t>
            </a:r>
            <a:r>
              <a:rPr lang="zh-CN" altLang="en-US" sz="2000"/>
              <a:t>（3）补充养老保险和医疗保险，分别不超过从业人员工资总额5％的标准</a:t>
            </a:r>
            <a:r>
              <a:rPr lang="en-US" altLang="zh-CN" sz="2000"/>
              <a:t> </a:t>
            </a:r>
            <a:r>
              <a:rPr lang="zh-CN" altLang="en-US" sz="2000"/>
              <a:t>内据实扣除。</a:t>
            </a:r>
          </a:p>
          <a:p>
            <a:pPr fontAlgn="auto">
              <a:lnSpc>
                <a:spcPct val="150000"/>
              </a:lnSpc>
            </a:pPr>
            <a:r>
              <a:rPr lang="en-US" altLang="zh-CN" sz="2000"/>
              <a:t>    </a:t>
            </a:r>
            <a:r>
              <a:rPr lang="zh-CN" altLang="en-US" sz="2000"/>
              <a:t>（4）为特殊工种人员支付的人身安全的一般商业保险</a:t>
            </a:r>
          </a:p>
          <a:p>
            <a:pPr fontAlgn="auto">
              <a:lnSpc>
                <a:spcPct val="150000"/>
              </a:lnSpc>
            </a:pPr>
            <a:r>
              <a:rPr lang="en-US" altLang="zh-CN" sz="2000"/>
              <a:t>    </a:t>
            </a:r>
            <a:r>
              <a:rPr lang="zh-CN" altLang="en-US" sz="2000"/>
              <a:t>（5）商业健康险，200元／月</a:t>
            </a:r>
          </a:p>
          <a:p>
            <a:pPr fontAlgn="auto">
              <a:lnSpc>
                <a:spcPct val="150000"/>
              </a:lnSpc>
            </a:pPr>
            <a:r>
              <a:rPr lang="en-US" altLang="zh-CN" sz="2000"/>
              <a:t>    </a:t>
            </a:r>
            <a:r>
              <a:rPr lang="zh-CN" altLang="en-US" sz="2000"/>
              <a:t>（6）财产保险费支出</a:t>
            </a:r>
          </a:p>
          <a:p>
            <a:pPr fontAlgn="auto">
              <a:lnSpc>
                <a:spcPct val="150000"/>
              </a:lnSpc>
            </a:pPr>
            <a:r>
              <a:rPr lang="en-US" altLang="zh-CN" sz="2000"/>
              <a:t>    </a:t>
            </a:r>
            <a:r>
              <a:rPr lang="zh-CN" altLang="en-US" sz="2000" b="1"/>
              <a:t>（7）工会经费、职工福利支出、职工教育经费支出</a:t>
            </a:r>
            <a:r>
              <a:rPr lang="zh-CN" altLang="en-US" sz="2000"/>
              <a:t>分别在工资薪金总额的2%、14%、2.5％标准内扣除</a:t>
            </a:r>
          </a:p>
        </p:txBody>
      </p:sp>
      <p:sp>
        <p:nvSpPr>
          <p:cNvPr id="36" name="文本框 35"/>
          <p:cNvSpPr txBox="1"/>
          <p:nvPr/>
        </p:nvSpPr>
        <p:spPr>
          <a:xfrm>
            <a:off x="1066800" y="1295400"/>
            <a:ext cx="9898380" cy="398780"/>
          </a:xfrm>
          <a:prstGeom prst="rect">
            <a:avLst/>
          </a:prstGeom>
          <a:noFill/>
        </p:spPr>
        <p:txBody>
          <a:bodyPr wrap="square" rtlCol="0">
            <a:spAutoFit/>
          </a:bodyPr>
          <a:lstStyle/>
          <a:p>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准予扣除项目：成本、费用、税金（个税和可抵扣的增值税除外）、损失、其他支出。</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17855" y="1149985"/>
            <a:ext cx="10810240" cy="5031105"/>
          </a:xfrm>
          <a:prstGeom prst="roundRect">
            <a:avLst/>
          </a:prstGeom>
          <a:solidFill>
            <a:schemeClr val="accent2">
              <a:lumMod val="20000"/>
              <a:lumOff val="80000"/>
              <a:alpha val="100000"/>
            </a:schemeClr>
          </a:solidFill>
        </p:spPr>
      </p:sp>
      <p:grpSp>
        <p:nvGrpSpPr>
          <p:cNvPr id="13" name="Group 13"/>
          <p:cNvGrpSpPr/>
          <p:nvPr/>
        </p:nvGrpSpPr>
        <p:grpSpPr>
          <a:xfrm>
            <a:off x="454963" y="93878"/>
            <a:ext cx="10641129" cy="893445"/>
            <a:chOff x="454963" y="93878"/>
            <a:chExt cx="10641129" cy="893445"/>
          </a:xfrm>
        </p:grpSpPr>
        <p:sp>
          <p:nvSpPr>
            <p:cNvPr id="14" name="AutoShape 14"/>
            <p:cNvSpPr/>
            <p:nvPr/>
          </p:nvSpPr>
          <p:spPr>
            <a:xfrm>
              <a:off x="454963" y="331168"/>
              <a:ext cx="84147" cy="84147"/>
            </a:xfrm>
            <a:prstGeom prst="ellipse">
              <a:avLst/>
            </a:prstGeom>
            <a:solidFill>
              <a:schemeClr val="accent1">
                <a:alpha val="100000"/>
              </a:schemeClr>
            </a:solidFill>
          </p:spPr>
        </p:sp>
        <p:sp>
          <p:nvSpPr>
            <p:cNvPr id="15" name="AutoShape 15"/>
            <p:cNvSpPr/>
            <p:nvPr/>
          </p:nvSpPr>
          <p:spPr>
            <a:xfrm>
              <a:off x="575049" y="337743"/>
              <a:ext cx="78137" cy="78137"/>
            </a:xfrm>
            <a:prstGeom prst="ellipse">
              <a:avLst/>
            </a:prstGeom>
            <a:solidFill>
              <a:schemeClr val="accent1">
                <a:alpha val="80000"/>
              </a:schemeClr>
            </a:solidFill>
          </p:spPr>
        </p:sp>
        <p:sp>
          <p:nvSpPr>
            <p:cNvPr id="16" name="AutoShape 16"/>
            <p:cNvSpPr/>
            <p:nvPr/>
          </p:nvSpPr>
          <p:spPr>
            <a:xfrm>
              <a:off x="689125" y="339460"/>
              <a:ext cx="74704" cy="74704"/>
            </a:xfrm>
            <a:prstGeom prst="ellipse">
              <a:avLst/>
            </a:prstGeom>
            <a:solidFill>
              <a:schemeClr val="accent1">
                <a:alpha val="60000"/>
              </a:schemeClr>
            </a:solidFill>
          </p:spPr>
        </p:sp>
        <p:sp>
          <p:nvSpPr>
            <p:cNvPr id="17" name="AutoShape 17"/>
            <p:cNvSpPr/>
            <p:nvPr/>
          </p:nvSpPr>
          <p:spPr>
            <a:xfrm>
              <a:off x="799768" y="348430"/>
              <a:ext cx="69238" cy="69238"/>
            </a:xfrm>
            <a:prstGeom prst="ellipse">
              <a:avLst/>
            </a:prstGeom>
            <a:solidFill>
              <a:schemeClr val="accent1">
                <a:alpha val="40000"/>
              </a:schemeClr>
            </a:solidFill>
          </p:spPr>
        </p:sp>
        <p:sp>
          <p:nvSpPr>
            <p:cNvPr id="18" name="AutoShape 18"/>
            <p:cNvSpPr/>
            <p:nvPr/>
          </p:nvSpPr>
          <p:spPr>
            <a:xfrm>
              <a:off x="904945" y="344297"/>
              <a:ext cx="65594" cy="65594"/>
            </a:xfrm>
            <a:prstGeom prst="ellipse">
              <a:avLst/>
            </a:prstGeom>
            <a:solidFill>
              <a:schemeClr val="accent1">
                <a:alpha val="20000"/>
              </a:schemeClr>
            </a:solidFill>
          </p:spPr>
        </p:sp>
        <p:sp>
          <p:nvSpPr>
            <p:cNvPr id="19" name="AutoShape 19"/>
            <p:cNvSpPr/>
            <p:nvPr/>
          </p:nvSpPr>
          <p:spPr>
            <a:xfrm>
              <a:off x="454963" y="448942"/>
              <a:ext cx="84147" cy="84147"/>
            </a:xfrm>
            <a:prstGeom prst="ellipse">
              <a:avLst/>
            </a:prstGeom>
            <a:solidFill>
              <a:schemeClr val="accent1">
                <a:alpha val="100000"/>
              </a:schemeClr>
            </a:solidFill>
          </p:spPr>
        </p:sp>
        <p:sp>
          <p:nvSpPr>
            <p:cNvPr id="20" name="AutoShape 20"/>
            <p:cNvSpPr/>
            <p:nvPr/>
          </p:nvSpPr>
          <p:spPr>
            <a:xfrm>
              <a:off x="575049" y="455517"/>
              <a:ext cx="78137" cy="78137"/>
            </a:xfrm>
            <a:prstGeom prst="ellipse">
              <a:avLst/>
            </a:prstGeom>
            <a:solidFill>
              <a:schemeClr val="accent1">
                <a:alpha val="80000"/>
              </a:schemeClr>
            </a:solidFill>
          </p:spPr>
        </p:sp>
        <p:sp>
          <p:nvSpPr>
            <p:cNvPr id="21" name="AutoShape 21"/>
            <p:cNvSpPr/>
            <p:nvPr/>
          </p:nvSpPr>
          <p:spPr>
            <a:xfrm>
              <a:off x="689125" y="457233"/>
              <a:ext cx="74704" cy="74704"/>
            </a:xfrm>
            <a:prstGeom prst="ellipse">
              <a:avLst/>
            </a:prstGeom>
            <a:solidFill>
              <a:schemeClr val="accent1">
                <a:alpha val="60000"/>
              </a:schemeClr>
            </a:solidFill>
          </p:spPr>
        </p:sp>
        <p:sp>
          <p:nvSpPr>
            <p:cNvPr id="22" name="AutoShape 22"/>
            <p:cNvSpPr/>
            <p:nvPr/>
          </p:nvSpPr>
          <p:spPr>
            <a:xfrm>
              <a:off x="799768" y="466203"/>
              <a:ext cx="69238" cy="69238"/>
            </a:xfrm>
            <a:prstGeom prst="ellipse">
              <a:avLst/>
            </a:prstGeom>
            <a:solidFill>
              <a:schemeClr val="accent1">
                <a:alpha val="40000"/>
              </a:schemeClr>
            </a:solidFill>
          </p:spPr>
        </p:sp>
        <p:sp>
          <p:nvSpPr>
            <p:cNvPr id="23" name="AutoShape 23"/>
            <p:cNvSpPr/>
            <p:nvPr/>
          </p:nvSpPr>
          <p:spPr>
            <a:xfrm>
              <a:off x="904945" y="462070"/>
              <a:ext cx="65594" cy="65594"/>
            </a:xfrm>
            <a:prstGeom prst="ellipse">
              <a:avLst/>
            </a:prstGeom>
            <a:solidFill>
              <a:schemeClr val="accent1">
                <a:alpha val="20000"/>
              </a:schemeClr>
            </a:solidFill>
          </p:spPr>
        </p:sp>
        <p:sp>
          <p:nvSpPr>
            <p:cNvPr id="24" name="AutoShape 24"/>
            <p:cNvSpPr/>
            <p:nvPr/>
          </p:nvSpPr>
          <p:spPr>
            <a:xfrm>
              <a:off x="454963" y="566715"/>
              <a:ext cx="84147" cy="84147"/>
            </a:xfrm>
            <a:prstGeom prst="ellipse">
              <a:avLst/>
            </a:prstGeom>
            <a:solidFill>
              <a:schemeClr val="accent1">
                <a:alpha val="100000"/>
              </a:schemeClr>
            </a:solidFill>
          </p:spPr>
        </p:sp>
        <p:sp>
          <p:nvSpPr>
            <p:cNvPr id="25" name="AutoShape 25"/>
            <p:cNvSpPr/>
            <p:nvPr/>
          </p:nvSpPr>
          <p:spPr>
            <a:xfrm>
              <a:off x="575049" y="573291"/>
              <a:ext cx="78137" cy="78137"/>
            </a:xfrm>
            <a:prstGeom prst="ellipse">
              <a:avLst/>
            </a:prstGeom>
            <a:solidFill>
              <a:schemeClr val="accent1">
                <a:alpha val="80000"/>
              </a:schemeClr>
            </a:solidFill>
          </p:spPr>
        </p:sp>
        <p:sp>
          <p:nvSpPr>
            <p:cNvPr id="26" name="AutoShape 26"/>
            <p:cNvSpPr/>
            <p:nvPr/>
          </p:nvSpPr>
          <p:spPr>
            <a:xfrm>
              <a:off x="689125" y="575007"/>
              <a:ext cx="74704" cy="74704"/>
            </a:xfrm>
            <a:prstGeom prst="ellipse">
              <a:avLst/>
            </a:prstGeom>
            <a:solidFill>
              <a:schemeClr val="accent1">
                <a:alpha val="60000"/>
              </a:schemeClr>
            </a:solidFill>
          </p:spPr>
        </p:sp>
        <p:sp>
          <p:nvSpPr>
            <p:cNvPr id="27" name="AutoShape 27"/>
            <p:cNvSpPr/>
            <p:nvPr/>
          </p:nvSpPr>
          <p:spPr>
            <a:xfrm>
              <a:off x="799768" y="583977"/>
              <a:ext cx="69238" cy="69238"/>
            </a:xfrm>
            <a:prstGeom prst="ellipse">
              <a:avLst/>
            </a:prstGeom>
            <a:solidFill>
              <a:schemeClr val="accent1">
                <a:alpha val="40000"/>
              </a:schemeClr>
            </a:solidFill>
          </p:spPr>
        </p:sp>
        <p:sp>
          <p:nvSpPr>
            <p:cNvPr id="28" name="AutoShape 28"/>
            <p:cNvSpPr/>
            <p:nvPr/>
          </p:nvSpPr>
          <p:spPr>
            <a:xfrm>
              <a:off x="904945" y="579844"/>
              <a:ext cx="65594" cy="65594"/>
            </a:xfrm>
            <a:prstGeom prst="ellipse">
              <a:avLst/>
            </a:prstGeom>
            <a:solidFill>
              <a:schemeClr val="accent1">
                <a:alpha val="20000"/>
              </a:schemeClr>
            </a:solidFill>
          </p:spPr>
        </p:sp>
        <p:sp>
          <p:nvSpPr>
            <p:cNvPr id="29" name="AutoShape 29"/>
            <p:cNvSpPr/>
            <p:nvPr/>
          </p:nvSpPr>
          <p:spPr>
            <a:xfrm>
              <a:off x="454963" y="684489"/>
              <a:ext cx="84147" cy="84147"/>
            </a:xfrm>
            <a:prstGeom prst="ellipse">
              <a:avLst/>
            </a:prstGeom>
            <a:solidFill>
              <a:schemeClr val="accent1">
                <a:alpha val="100000"/>
              </a:schemeClr>
            </a:solidFill>
          </p:spPr>
        </p:sp>
        <p:sp>
          <p:nvSpPr>
            <p:cNvPr id="30" name="AutoShape 30"/>
            <p:cNvSpPr/>
            <p:nvPr/>
          </p:nvSpPr>
          <p:spPr>
            <a:xfrm>
              <a:off x="575049" y="691064"/>
              <a:ext cx="78137" cy="78137"/>
            </a:xfrm>
            <a:prstGeom prst="ellipse">
              <a:avLst/>
            </a:prstGeom>
            <a:solidFill>
              <a:schemeClr val="accent1">
                <a:alpha val="80000"/>
              </a:schemeClr>
            </a:solidFill>
          </p:spPr>
        </p:sp>
        <p:sp>
          <p:nvSpPr>
            <p:cNvPr id="31" name="AutoShape 31"/>
            <p:cNvSpPr/>
            <p:nvPr/>
          </p:nvSpPr>
          <p:spPr>
            <a:xfrm>
              <a:off x="689125" y="692781"/>
              <a:ext cx="74704" cy="74704"/>
            </a:xfrm>
            <a:prstGeom prst="ellipse">
              <a:avLst/>
            </a:prstGeom>
            <a:solidFill>
              <a:schemeClr val="accent1">
                <a:alpha val="60000"/>
              </a:schemeClr>
            </a:solidFill>
          </p:spPr>
        </p:sp>
        <p:sp>
          <p:nvSpPr>
            <p:cNvPr id="32" name="AutoShape 32"/>
            <p:cNvSpPr/>
            <p:nvPr/>
          </p:nvSpPr>
          <p:spPr>
            <a:xfrm>
              <a:off x="799768" y="701751"/>
              <a:ext cx="69238" cy="69238"/>
            </a:xfrm>
            <a:prstGeom prst="ellipse">
              <a:avLst/>
            </a:prstGeom>
            <a:solidFill>
              <a:schemeClr val="accent1">
                <a:alpha val="40000"/>
              </a:schemeClr>
            </a:solidFill>
          </p:spPr>
        </p:sp>
        <p:sp>
          <p:nvSpPr>
            <p:cNvPr id="33" name="AutoShape 33"/>
            <p:cNvSpPr/>
            <p:nvPr/>
          </p:nvSpPr>
          <p:spPr>
            <a:xfrm>
              <a:off x="904945" y="697618"/>
              <a:ext cx="65594" cy="65594"/>
            </a:xfrm>
            <a:prstGeom prst="ellipse">
              <a:avLst/>
            </a:prstGeom>
            <a:solidFill>
              <a:schemeClr val="accent1">
                <a:alpha val="20000"/>
              </a:schemeClr>
            </a:solidFill>
          </p:spPr>
        </p:sp>
        <p:sp>
          <p:nvSpPr>
            <p:cNvPr id="34" name="TextBox 34"/>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经营所得扣除项目（查账征收）</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5" name="文本框 34"/>
          <p:cNvSpPr txBox="1"/>
          <p:nvPr/>
        </p:nvSpPr>
        <p:spPr>
          <a:xfrm>
            <a:off x="1772285" y="1871345"/>
            <a:ext cx="8732520" cy="3271280"/>
          </a:xfrm>
          <a:prstGeom prst="rect">
            <a:avLst/>
          </a:prstGeom>
          <a:noFill/>
        </p:spPr>
        <p:txBody>
          <a:bodyPr wrap="square" rtlCol="0">
            <a:spAutoFit/>
          </a:bodyPr>
          <a:lstStyle/>
          <a:p>
            <a:pPr fontAlgn="auto">
              <a:lnSpc>
                <a:spcPct val="150000"/>
              </a:lnSpc>
            </a:pPr>
            <a:r>
              <a:rPr lang="en-US" altLang="zh-CN" sz="2000" dirty="0"/>
              <a:t>    </a:t>
            </a:r>
            <a:r>
              <a:rPr lang="zh-CN" altLang="en-US" sz="2000" dirty="0"/>
              <a:t>（8）合理的不需资本化的借款费用</a:t>
            </a:r>
          </a:p>
          <a:p>
            <a:pPr fontAlgn="auto">
              <a:lnSpc>
                <a:spcPct val="150000"/>
              </a:lnSpc>
            </a:pPr>
            <a:r>
              <a:rPr lang="en-US" altLang="zh-CN" sz="2000" dirty="0"/>
              <a:t>    </a:t>
            </a:r>
            <a:r>
              <a:rPr lang="zh-CN" altLang="en-US" sz="2000" dirty="0"/>
              <a:t>（9）利息支出，符合银行正常利率水平</a:t>
            </a:r>
          </a:p>
          <a:p>
            <a:pPr fontAlgn="auto">
              <a:lnSpc>
                <a:spcPct val="150000"/>
              </a:lnSpc>
            </a:pPr>
            <a:r>
              <a:rPr lang="en-US" altLang="zh-CN" sz="2000" dirty="0"/>
              <a:t>    </a:t>
            </a:r>
            <a:r>
              <a:rPr lang="zh-CN" altLang="en-US" sz="2000" dirty="0"/>
              <a:t>（10）汇兑损失</a:t>
            </a:r>
          </a:p>
          <a:p>
            <a:pPr fontAlgn="auto">
              <a:lnSpc>
                <a:spcPct val="150000"/>
              </a:lnSpc>
            </a:pPr>
            <a:r>
              <a:rPr lang="en-US" altLang="zh-CN" sz="2000" dirty="0"/>
              <a:t>    </a:t>
            </a:r>
            <a:r>
              <a:rPr lang="zh-CN" altLang="en-US" sz="2000" b="1" dirty="0">
                <a:solidFill>
                  <a:schemeClr val="tx1"/>
                </a:solidFill>
              </a:rPr>
              <a:t>（11）业务招待费，</a:t>
            </a:r>
            <a:r>
              <a:rPr lang="zh-CN" altLang="en-US" sz="2000" dirty="0"/>
              <a:t>按实际额60％扣除，但不能超过当年营业收入的5</a:t>
            </a:r>
            <a:r>
              <a:rPr lang="en-US" altLang="zh-CN" sz="2000" dirty="0"/>
              <a:t>‰</a:t>
            </a:r>
            <a:endParaRPr lang="zh-CN" altLang="en-US" sz="2000" dirty="0"/>
          </a:p>
          <a:p>
            <a:pPr fontAlgn="auto">
              <a:lnSpc>
                <a:spcPct val="150000"/>
              </a:lnSpc>
            </a:pPr>
            <a:r>
              <a:rPr lang="en-US" altLang="zh-CN" sz="2000" dirty="0"/>
              <a:t>    </a:t>
            </a:r>
            <a:r>
              <a:rPr lang="zh-CN" altLang="en-US" sz="2000" dirty="0"/>
              <a:t>（12）广告费和业务宣传费，不超过当年营业收入15％的部分，超过部分允许结转以后年度</a:t>
            </a:r>
          </a:p>
          <a:p>
            <a:pPr fontAlgn="auto">
              <a:lnSpc>
                <a:spcPct val="150000"/>
              </a:lnSpc>
            </a:pPr>
            <a:r>
              <a:rPr lang="en-US" altLang="zh-CN" sz="2000" dirty="0"/>
              <a:t>    </a:t>
            </a:r>
            <a:r>
              <a:rPr lang="zh-CN" altLang="en-US" sz="2000" dirty="0"/>
              <a:t>（13）捐赠支出，不超过应纳税所得额30％部分据实扣除</a:t>
            </a:r>
          </a:p>
        </p:txBody>
      </p:sp>
      <p:sp>
        <p:nvSpPr>
          <p:cNvPr id="36" name="文本框 35"/>
          <p:cNvSpPr txBox="1"/>
          <p:nvPr/>
        </p:nvSpPr>
        <p:spPr>
          <a:xfrm>
            <a:off x="1066800" y="1295400"/>
            <a:ext cx="9898380" cy="398780"/>
          </a:xfrm>
          <a:prstGeom prst="rect">
            <a:avLst/>
          </a:prstGeom>
          <a:noFill/>
        </p:spPr>
        <p:txBody>
          <a:bodyPr wrap="square" rtlCol="0">
            <a:spAutoFit/>
          </a:bodyPr>
          <a:lstStyle/>
          <a:p>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准予扣除项目：成本、费用、税金（个税和可抵扣的增值税除外）、损失、其他支出。</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49579" y="1319127"/>
            <a:ext cx="5106411" cy="5106411"/>
          </a:xfrm>
          <a:prstGeom prst="ellipse">
            <a:avLst/>
          </a:prstGeom>
          <a:solidFill>
            <a:schemeClr val="accent1">
              <a:alpha val="100000"/>
            </a:schemeClr>
          </a:solidFill>
        </p:spPr>
      </p:sp>
      <p:pic>
        <p:nvPicPr>
          <p:cNvPr id="3" name="Picture 3"/>
          <p:cNvPicPr>
            <a:picLocks noChangeAspect="1"/>
          </p:cNvPicPr>
          <p:nvPr/>
        </p:nvPicPr>
        <p:blipFill>
          <a:blip r:embed="rId3">
            <a:alphaModFix/>
          </a:blip>
          <a:srcRect l="16792" r="16792"/>
          <a:stretch>
            <a:fillRect/>
          </a:stretch>
        </p:blipFill>
        <p:spPr>
          <a:xfrm>
            <a:off x="-484350" y="1584357"/>
            <a:ext cx="4575952" cy="4575952"/>
          </a:xfrm>
          <a:prstGeom prst="ellipse">
            <a:avLst/>
          </a:prstGeom>
        </p:spPr>
      </p:pic>
      <p:sp>
        <p:nvSpPr>
          <p:cNvPr id="10" name="TextBox 10"/>
          <p:cNvSpPr txBox="1"/>
          <p:nvPr/>
        </p:nvSpPr>
        <p:spPr>
          <a:xfrm>
            <a:off x="5412901" y="1676378"/>
            <a:ext cx="5683179" cy="3589020"/>
          </a:xfrm>
          <a:prstGeom prst="rect">
            <a:avLst/>
          </a:prstGeom>
        </p:spPr>
        <p:txBody>
          <a:bodyPr vert="horz" wrap="square" lIns="123825" tIns="123825" rIns="57150" bIns="123825" rtlCol="0" anchor="t" anchorCtr="0">
            <a:spAutoFit/>
          </a:bodyPr>
          <a:lstStyle/>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（1）个人所得税税款。为雇员承担的个人所得税税款应并入员工收入计征个人所得税。</a:t>
            </a:r>
          </a:p>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（2）税收滞纳金</a:t>
            </a:r>
          </a:p>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（3）罚金、罚款和被没收财务的损失</a:t>
            </a:r>
          </a:p>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（4）不符合规定的捐赠支出</a:t>
            </a:r>
          </a:p>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（5）赞助支出</a:t>
            </a:r>
          </a:p>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（6）用于个人和家庭的支出</a:t>
            </a:r>
          </a:p>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（7）与取得生产经营收入无关的其他支出</a:t>
            </a:r>
          </a:p>
          <a:p>
            <a:pPr fontAlgn="auto">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（8）国家税务总局规定的不准扣除的支出。</a:t>
            </a:r>
          </a:p>
        </p:txBody>
      </p:sp>
      <p:grpSp>
        <p:nvGrpSpPr>
          <p:cNvPr id="16" name="Group 16"/>
          <p:cNvGrpSpPr/>
          <p:nvPr/>
        </p:nvGrpSpPr>
        <p:grpSpPr>
          <a:xfrm>
            <a:off x="4549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p:spPr>
        </p:sp>
        <p:sp>
          <p:nvSpPr>
            <p:cNvPr id="18" name="AutoShape 18"/>
            <p:cNvSpPr/>
            <p:nvPr/>
          </p:nvSpPr>
          <p:spPr>
            <a:xfrm>
              <a:off x="575049" y="337743"/>
              <a:ext cx="78137" cy="78137"/>
            </a:xfrm>
            <a:prstGeom prst="ellipse">
              <a:avLst/>
            </a:prstGeom>
            <a:solidFill>
              <a:schemeClr val="accent1">
                <a:alpha val="80000"/>
              </a:schemeClr>
            </a:solidFill>
          </p:spPr>
        </p:sp>
        <p:sp>
          <p:nvSpPr>
            <p:cNvPr id="19" name="AutoShape 19"/>
            <p:cNvSpPr/>
            <p:nvPr/>
          </p:nvSpPr>
          <p:spPr>
            <a:xfrm>
              <a:off x="689125" y="339460"/>
              <a:ext cx="74704" cy="74704"/>
            </a:xfrm>
            <a:prstGeom prst="ellipse">
              <a:avLst/>
            </a:prstGeom>
            <a:solidFill>
              <a:schemeClr val="accent1">
                <a:alpha val="60000"/>
              </a:schemeClr>
            </a:solidFill>
          </p:spPr>
        </p:sp>
        <p:sp>
          <p:nvSpPr>
            <p:cNvPr id="20" name="AutoShape 20"/>
            <p:cNvSpPr/>
            <p:nvPr/>
          </p:nvSpPr>
          <p:spPr>
            <a:xfrm>
              <a:off x="799768" y="348430"/>
              <a:ext cx="69238" cy="69238"/>
            </a:xfrm>
            <a:prstGeom prst="ellipse">
              <a:avLst/>
            </a:prstGeom>
            <a:solidFill>
              <a:schemeClr val="accent1">
                <a:alpha val="40000"/>
              </a:schemeClr>
            </a:solidFill>
          </p:spPr>
        </p:sp>
        <p:sp>
          <p:nvSpPr>
            <p:cNvPr id="21" name="AutoShape 21"/>
            <p:cNvSpPr/>
            <p:nvPr/>
          </p:nvSpPr>
          <p:spPr>
            <a:xfrm>
              <a:off x="904945" y="344297"/>
              <a:ext cx="65594" cy="65594"/>
            </a:xfrm>
            <a:prstGeom prst="ellipse">
              <a:avLst/>
            </a:prstGeom>
            <a:solidFill>
              <a:schemeClr val="accent1">
                <a:alpha val="20000"/>
              </a:schemeClr>
            </a:solidFill>
          </p:spPr>
        </p:sp>
        <p:sp>
          <p:nvSpPr>
            <p:cNvPr id="22" name="AutoShape 22"/>
            <p:cNvSpPr/>
            <p:nvPr/>
          </p:nvSpPr>
          <p:spPr>
            <a:xfrm>
              <a:off x="454963" y="448942"/>
              <a:ext cx="84147" cy="84147"/>
            </a:xfrm>
            <a:prstGeom prst="ellipse">
              <a:avLst/>
            </a:prstGeom>
            <a:solidFill>
              <a:schemeClr val="accent1">
                <a:alpha val="100000"/>
              </a:schemeClr>
            </a:solidFill>
          </p:spPr>
        </p:sp>
        <p:sp>
          <p:nvSpPr>
            <p:cNvPr id="23" name="AutoShape 23"/>
            <p:cNvSpPr/>
            <p:nvPr/>
          </p:nvSpPr>
          <p:spPr>
            <a:xfrm>
              <a:off x="575049" y="455517"/>
              <a:ext cx="78137" cy="78137"/>
            </a:xfrm>
            <a:prstGeom prst="ellipse">
              <a:avLst/>
            </a:prstGeom>
            <a:solidFill>
              <a:schemeClr val="accent1">
                <a:alpha val="80000"/>
              </a:schemeClr>
            </a:solidFill>
          </p:spPr>
        </p:sp>
        <p:sp>
          <p:nvSpPr>
            <p:cNvPr id="24" name="AutoShape 24"/>
            <p:cNvSpPr/>
            <p:nvPr/>
          </p:nvSpPr>
          <p:spPr>
            <a:xfrm>
              <a:off x="689125" y="457233"/>
              <a:ext cx="74704" cy="74704"/>
            </a:xfrm>
            <a:prstGeom prst="ellipse">
              <a:avLst/>
            </a:prstGeom>
            <a:solidFill>
              <a:schemeClr val="accent1">
                <a:alpha val="60000"/>
              </a:schemeClr>
            </a:solidFill>
          </p:spPr>
        </p:sp>
        <p:sp>
          <p:nvSpPr>
            <p:cNvPr id="25" name="AutoShape 25"/>
            <p:cNvSpPr/>
            <p:nvPr/>
          </p:nvSpPr>
          <p:spPr>
            <a:xfrm>
              <a:off x="799768" y="466203"/>
              <a:ext cx="69238" cy="69238"/>
            </a:xfrm>
            <a:prstGeom prst="ellipse">
              <a:avLst/>
            </a:prstGeom>
            <a:solidFill>
              <a:schemeClr val="accent1">
                <a:alpha val="40000"/>
              </a:schemeClr>
            </a:solidFill>
          </p:spPr>
        </p:sp>
        <p:sp>
          <p:nvSpPr>
            <p:cNvPr id="26" name="AutoShape 26"/>
            <p:cNvSpPr/>
            <p:nvPr/>
          </p:nvSpPr>
          <p:spPr>
            <a:xfrm>
              <a:off x="904945" y="462070"/>
              <a:ext cx="65594" cy="65594"/>
            </a:xfrm>
            <a:prstGeom prst="ellipse">
              <a:avLst/>
            </a:prstGeom>
            <a:solidFill>
              <a:schemeClr val="accent1">
                <a:alpha val="20000"/>
              </a:schemeClr>
            </a:solidFill>
          </p:spPr>
        </p:sp>
        <p:sp>
          <p:nvSpPr>
            <p:cNvPr id="27" name="AutoShape 27"/>
            <p:cNvSpPr/>
            <p:nvPr/>
          </p:nvSpPr>
          <p:spPr>
            <a:xfrm>
              <a:off x="454963" y="566715"/>
              <a:ext cx="84147" cy="84147"/>
            </a:xfrm>
            <a:prstGeom prst="ellipse">
              <a:avLst/>
            </a:prstGeom>
            <a:solidFill>
              <a:schemeClr val="accent1">
                <a:alpha val="100000"/>
              </a:schemeClr>
            </a:solidFill>
          </p:spPr>
        </p:sp>
        <p:sp>
          <p:nvSpPr>
            <p:cNvPr id="28" name="AutoShape 28"/>
            <p:cNvSpPr/>
            <p:nvPr/>
          </p:nvSpPr>
          <p:spPr>
            <a:xfrm>
              <a:off x="575049" y="573291"/>
              <a:ext cx="78137" cy="78137"/>
            </a:xfrm>
            <a:prstGeom prst="ellipse">
              <a:avLst/>
            </a:prstGeom>
            <a:solidFill>
              <a:schemeClr val="accent1">
                <a:alpha val="80000"/>
              </a:schemeClr>
            </a:solidFill>
          </p:spPr>
        </p:sp>
        <p:sp>
          <p:nvSpPr>
            <p:cNvPr id="29" name="AutoShape 29"/>
            <p:cNvSpPr/>
            <p:nvPr/>
          </p:nvSpPr>
          <p:spPr>
            <a:xfrm>
              <a:off x="689125" y="575007"/>
              <a:ext cx="74704" cy="74704"/>
            </a:xfrm>
            <a:prstGeom prst="ellipse">
              <a:avLst/>
            </a:prstGeom>
            <a:solidFill>
              <a:schemeClr val="accent1">
                <a:alpha val="60000"/>
              </a:schemeClr>
            </a:solidFill>
          </p:spPr>
        </p:sp>
        <p:sp>
          <p:nvSpPr>
            <p:cNvPr id="30" name="AutoShape 30"/>
            <p:cNvSpPr/>
            <p:nvPr/>
          </p:nvSpPr>
          <p:spPr>
            <a:xfrm>
              <a:off x="799768" y="583977"/>
              <a:ext cx="69238" cy="69238"/>
            </a:xfrm>
            <a:prstGeom prst="ellipse">
              <a:avLst/>
            </a:prstGeom>
            <a:solidFill>
              <a:schemeClr val="accent1">
                <a:alpha val="40000"/>
              </a:schemeClr>
            </a:solidFill>
          </p:spPr>
        </p:sp>
        <p:sp>
          <p:nvSpPr>
            <p:cNvPr id="31" name="AutoShape 31"/>
            <p:cNvSpPr/>
            <p:nvPr/>
          </p:nvSpPr>
          <p:spPr>
            <a:xfrm>
              <a:off x="904945" y="579844"/>
              <a:ext cx="65594" cy="65594"/>
            </a:xfrm>
            <a:prstGeom prst="ellipse">
              <a:avLst/>
            </a:prstGeom>
            <a:solidFill>
              <a:schemeClr val="accent1">
                <a:alpha val="20000"/>
              </a:schemeClr>
            </a:solidFill>
          </p:spPr>
        </p:sp>
        <p:sp>
          <p:nvSpPr>
            <p:cNvPr id="32" name="AutoShape 32"/>
            <p:cNvSpPr/>
            <p:nvPr/>
          </p:nvSpPr>
          <p:spPr>
            <a:xfrm>
              <a:off x="454963" y="684489"/>
              <a:ext cx="84147" cy="84147"/>
            </a:xfrm>
            <a:prstGeom prst="ellipse">
              <a:avLst/>
            </a:prstGeom>
            <a:solidFill>
              <a:schemeClr val="accent1">
                <a:alpha val="100000"/>
              </a:schemeClr>
            </a:solidFill>
          </p:spPr>
        </p:sp>
        <p:sp>
          <p:nvSpPr>
            <p:cNvPr id="33" name="AutoShape 33"/>
            <p:cNvSpPr/>
            <p:nvPr/>
          </p:nvSpPr>
          <p:spPr>
            <a:xfrm>
              <a:off x="575049" y="691064"/>
              <a:ext cx="78137" cy="78137"/>
            </a:xfrm>
            <a:prstGeom prst="ellipse">
              <a:avLst/>
            </a:prstGeom>
            <a:solidFill>
              <a:schemeClr val="accent1">
                <a:alpha val="80000"/>
              </a:schemeClr>
            </a:solidFill>
          </p:spPr>
        </p:sp>
        <p:sp>
          <p:nvSpPr>
            <p:cNvPr id="34" name="AutoShape 34"/>
            <p:cNvSpPr/>
            <p:nvPr/>
          </p:nvSpPr>
          <p:spPr>
            <a:xfrm>
              <a:off x="689125" y="692781"/>
              <a:ext cx="74704" cy="74704"/>
            </a:xfrm>
            <a:prstGeom prst="ellipse">
              <a:avLst/>
            </a:prstGeom>
            <a:solidFill>
              <a:schemeClr val="accent1">
                <a:alpha val="60000"/>
              </a:schemeClr>
            </a:solidFill>
          </p:spPr>
        </p:sp>
        <p:sp>
          <p:nvSpPr>
            <p:cNvPr id="35" name="AutoShape 35"/>
            <p:cNvSpPr/>
            <p:nvPr/>
          </p:nvSpPr>
          <p:spPr>
            <a:xfrm>
              <a:off x="799768" y="701751"/>
              <a:ext cx="69238" cy="69238"/>
            </a:xfrm>
            <a:prstGeom prst="ellipse">
              <a:avLst/>
            </a:prstGeom>
            <a:solidFill>
              <a:schemeClr val="accent1">
                <a:alpha val="40000"/>
              </a:schemeClr>
            </a:solidFill>
          </p:spPr>
        </p:sp>
        <p:sp>
          <p:nvSpPr>
            <p:cNvPr id="36" name="AutoShape 36"/>
            <p:cNvSpPr/>
            <p:nvPr/>
          </p:nvSpPr>
          <p:spPr>
            <a:xfrm>
              <a:off x="904945" y="697618"/>
              <a:ext cx="65594" cy="65594"/>
            </a:xfrm>
            <a:prstGeom prst="ellipse">
              <a:avLst/>
            </a:prstGeom>
            <a:solidFill>
              <a:schemeClr val="accent1">
                <a:alpha val="20000"/>
              </a:schemeClr>
            </a:solidFill>
          </p:spPr>
        </p:sp>
        <p:sp>
          <p:nvSpPr>
            <p:cNvPr id="37" name="TextBox 3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不得税前扣除的项目</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829056" y="2526030"/>
            <a:ext cx="7644490"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rPr>
              <a:t>律师事务所个人所得税处理</a:t>
            </a:r>
          </a:p>
        </p:txBody>
      </p:sp>
      <p:sp>
        <p:nvSpPr>
          <p:cNvPr id="3" name="TextBox 3"/>
          <p:cNvSpPr txBox="1"/>
          <p:nvPr/>
        </p:nvSpPr>
        <p:spPr>
          <a:xfrm>
            <a:off x="3766844" y="1072555"/>
            <a:ext cx="3112760" cy="1138956"/>
          </a:xfrm>
          <a:prstGeom prst="rect">
            <a:avLst/>
          </a:prstGeom>
        </p:spPr>
        <p:txBody>
          <a:bodyPr vert="horz" wrap="square" lIns="66008" tIns="33052" rIns="66008" bIns="33052" rtlCol="0" anchor="t" anchorCtr="0">
            <a:noAutofit/>
          </a:bodyPr>
          <a:lstStyle/>
          <a:p>
            <a:pPr>
              <a:lnSpc>
                <a:spcPct val="80000"/>
              </a:lnSpc>
            </a:pPr>
            <a:r>
              <a:rPr lang="en-US" sz="8400" b="1">
                <a:solidFill>
                  <a:schemeClr val="accent2">
                    <a:alpha val="100000"/>
                  </a:schemeClr>
                </a:solidFill>
                <a:latin typeface="微软雅黑" panose="020B0503020204020204" charset="-122"/>
                <a:ea typeface="微软雅黑" panose="020B0503020204020204" charset="-122"/>
                <a:cs typeface="微软雅黑" panose="020B0503020204020204" charset="-122"/>
              </a:rPr>
              <a:t>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66775" y="1372870"/>
            <a:ext cx="10459085" cy="828675"/>
          </a:xfrm>
          <a:prstGeom prst="roundRect">
            <a:avLst/>
          </a:prstGeom>
          <a:solidFill>
            <a:schemeClr val="accent2">
              <a:alpha val="100000"/>
            </a:schemeClr>
          </a:solidFill>
        </p:spPr>
      </p:sp>
      <p:sp>
        <p:nvSpPr>
          <p:cNvPr id="4" name="TextBox 4"/>
          <p:cNvSpPr txBox="1"/>
          <p:nvPr/>
        </p:nvSpPr>
        <p:spPr>
          <a:xfrm>
            <a:off x="1300074" y="1380567"/>
            <a:ext cx="9417017" cy="713740"/>
          </a:xfrm>
          <a:prstGeom prst="rect">
            <a:avLst/>
          </a:prstGeom>
        </p:spPr>
        <p:txBody>
          <a:bodyPr vert="horz" wrap="square" lIns="123825" tIns="123825" rIns="57150" bIns="123825" rtlCol="0" anchor="t" anchorCtr="0">
            <a:spAutoFit/>
          </a:bodyPr>
          <a:lstStyle/>
          <a:p>
            <a:pPr>
              <a:lnSpc>
                <a:spcPct val="150000"/>
              </a:lnSpc>
            </a:pPr>
            <a:r>
              <a:rPr lang="en-US" sz="2015" b="1">
                <a:solidFill>
                  <a:srgbClr val="FFFFFF">
                    <a:alpha val="100000"/>
                  </a:srgbClr>
                </a:solidFill>
                <a:latin typeface="微软雅黑" panose="020B0503020204020204" charset="-122"/>
                <a:ea typeface="微软雅黑" panose="020B0503020204020204" charset="-122"/>
                <a:cs typeface="微软雅黑" panose="020B0503020204020204" charset="-122"/>
              </a:rPr>
              <a:t>1.</a:t>
            </a:r>
            <a:r>
              <a:rPr lang="zh-CN" altLang="en-US" sz="2015" b="1">
                <a:solidFill>
                  <a:srgbClr val="FFFFFF">
                    <a:alpha val="100000"/>
                  </a:srgbClr>
                </a:solidFill>
                <a:latin typeface="微软雅黑" panose="020B0503020204020204" charset="-122"/>
                <a:ea typeface="微软雅黑" panose="020B0503020204020204" charset="-122"/>
                <a:cs typeface="微软雅黑" panose="020B0503020204020204" charset="-122"/>
              </a:rPr>
              <a:t>应取得</a:t>
            </a:r>
            <a:r>
              <a:rPr lang="en-US" sz="2015" b="1">
                <a:solidFill>
                  <a:srgbClr val="FFFFFF">
                    <a:alpha val="100000"/>
                  </a:srgbClr>
                </a:solidFill>
                <a:latin typeface="微软雅黑" panose="020B0503020204020204" charset="-122"/>
                <a:ea typeface="微软雅黑" panose="020B0503020204020204" charset="-122"/>
                <a:cs typeface="微软雅黑" panose="020B0503020204020204" charset="-122"/>
              </a:rPr>
              <a:t>税前扣除凭证</a:t>
            </a:r>
          </a:p>
        </p:txBody>
      </p:sp>
      <p:sp>
        <p:nvSpPr>
          <p:cNvPr id="5" name="AutoShape 5"/>
          <p:cNvSpPr/>
          <p:nvPr/>
        </p:nvSpPr>
        <p:spPr>
          <a:xfrm>
            <a:off x="866775" y="2362200"/>
            <a:ext cx="10459085" cy="869315"/>
          </a:xfrm>
          <a:prstGeom prst="roundRect">
            <a:avLst/>
          </a:prstGeom>
          <a:solidFill>
            <a:schemeClr val="accent1">
              <a:lumMod val="20000"/>
              <a:lumOff val="80000"/>
              <a:alpha val="100000"/>
            </a:schemeClr>
          </a:solidFill>
        </p:spPr>
      </p:sp>
      <p:sp>
        <p:nvSpPr>
          <p:cNvPr id="7" name="TextBox 7"/>
          <p:cNvSpPr txBox="1"/>
          <p:nvPr/>
        </p:nvSpPr>
        <p:spPr>
          <a:xfrm>
            <a:off x="1287882" y="2433143"/>
            <a:ext cx="9677400" cy="713740"/>
          </a:xfrm>
          <a:prstGeom prst="rect">
            <a:avLst/>
          </a:prstGeom>
        </p:spPr>
        <p:txBody>
          <a:bodyPr vert="horz" wrap="square" lIns="123825" tIns="123825" rIns="57150" bIns="123825" rtlCol="0" anchor="t" anchorCtr="0">
            <a:spAutoFit/>
          </a:bodyPr>
          <a:lstStyle/>
          <a:p>
            <a:pPr>
              <a:lnSpc>
                <a:spcPct val="150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2.营业收入一般情况下应与增值税销售收入一致</a:t>
            </a:r>
          </a:p>
        </p:txBody>
      </p:sp>
      <p:grpSp>
        <p:nvGrpSpPr>
          <p:cNvPr id="10" name="Group 10"/>
          <p:cNvGrpSpPr/>
          <p:nvPr/>
        </p:nvGrpSpPr>
        <p:grpSpPr>
          <a:xfrm>
            <a:off x="454963" y="93878"/>
            <a:ext cx="10641129" cy="893445"/>
            <a:chOff x="454963" y="93878"/>
            <a:chExt cx="10641129" cy="893445"/>
          </a:xfrm>
        </p:grpSpPr>
        <p:sp>
          <p:nvSpPr>
            <p:cNvPr id="11" name="AutoShape 11"/>
            <p:cNvSpPr/>
            <p:nvPr/>
          </p:nvSpPr>
          <p:spPr>
            <a:xfrm>
              <a:off x="454963" y="331168"/>
              <a:ext cx="84147" cy="84147"/>
            </a:xfrm>
            <a:prstGeom prst="ellipse">
              <a:avLst/>
            </a:prstGeom>
            <a:solidFill>
              <a:schemeClr val="accent1">
                <a:alpha val="100000"/>
              </a:schemeClr>
            </a:solidFill>
          </p:spPr>
        </p:sp>
        <p:sp>
          <p:nvSpPr>
            <p:cNvPr id="12" name="AutoShape 12"/>
            <p:cNvSpPr/>
            <p:nvPr/>
          </p:nvSpPr>
          <p:spPr>
            <a:xfrm>
              <a:off x="575049" y="337743"/>
              <a:ext cx="78137" cy="78137"/>
            </a:xfrm>
            <a:prstGeom prst="ellipse">
              <a:avLst/>
            </a:prstGeom>
            <a:solidFill>
              <a:schemeClr val="accent1">
                <a:alpha val="80000"/>
              </a:schemeClr>
            </a:solidFill>
          </p:spPr>
        </p:sp>
        <p:sp>
          <p:nvSpPr>
            <p:cNvPr id="13" name="AutoShape 13"/>
            <p:cNvSpPr/>
            <p:nvPr/>
          </p:nvSpPr>
          <p:spPr>
            <a:xfrm>
              <a:off x="689125" y="339460"/>
              <a:ext cx="74704" cy="74704"/>
            </a:xfrm>
            <a:prstGeom prst="ellipse">
              <a:avLst/>
            </a:prstGeom>
            <a:solidFill>
              <a:schemeClr val="accent1">
                <a:alpha val="60000"/>
              </a:schemeClr>
            </a:solidFill>
          </p:spPr>
        </p:sp>
        <p:sp>
          <p:nvSpPr>
            <p:cNvPr id="14" name="AutoShape 14"/>
            <p:cNvSpPr/>
            <p:nvPr/>
          </p:nvSpPr>
          <p:spPr>
            <a:xfrm>
              <a:off x="799768" y="348430"/>
              <a:ext cx="69238" cy="69238"/>
            </a:xfrm>
            <a:prstGeom prst="ellipse">
              <a:avLst/>
            </a:prstGeom>
            <a:solidFill>
              <a:schemeClr val="accent1">
                <a:alpha val="40000"/>
              </a:schemeClr>
            </a:solidFill>
          </p:spPr>
        </p:sp>
        <p:sp>
          <p:nvSpPr>
            <p:cNvPr id="15" name="AutoShape 15"/>
            <p:cNvSpPr/>
            <p:nvPr/>
          </p:nvSpPr>
          <p:spPr>
            <a:xfrm>
              <a:off x="904945" y="344297"/>
              <a:ext cx="65594" cy="65594"/>
            </a:xfrm>
            <a:prstGeom prst="ellipse">
              <a:avLst/>
            </a:prstGeom>
            <a:solidFill>
              <a:schemeClr val="accent1">
                <a:alpha val="20000"/>
              </a:schemeClr>
            </a:solidFill>
          </p:spPr>
        </p:sp>
        <p:sp>
          <p:nvSpPr>
            <p:cNvPr id="16" name="AutoShape 16"/>
            <p:cNvSpPr/>
            <p:nvPr/>
          </p:nvSpPr>
          <p:spPr>
            <a:xfrm>
              <a:off x="454963" y="448942"/>
              <a:ext cx="84147" cy="84147"/>
            </a:xfrm>
            <a:prstGeom prst="ellipse">
              <a:avLst/>
            </a:prstGeom>
            <a:solidFill>
              <a:schemeClr val="accent1">
                <a:alpha val="100000"/>
              </a:schemeClr>
            </a:solidFill>
          </p:spPr>
        </p:sp>
        <p:sp>
          <p:nvSpPr>
            <p:cNvPr id="17" name="AutoShape 17"/>
            <p:cNvSpPr/>
            <p:nvPr/>
          </p:nvSpPr>
          <p:spPr>
            <a:xfrm>
              <a:off x="575049" y="455517"/>
              <a:ext cx="78137" cy="78137"/>
            </a:xfrm>
            <a:prstGeom prst="ellipse">
              <a:avLst/>
            </a:prstGeom>
            <a:solidFill>
              <a:schemeClr val="accent1">
                <a:alpha val="80000"/>
              </a:schemeClr>
            </a:solidFill>
          </p:spPr>
        </p:sp>
        <p:sp>
          <p:nvSpPr>
            <p:cNvPr id="18" name="AutoShape 18"/>
            <p:cNvSpPr/>
            <p:nvPr/>
          </p:nvSpPr>
          <p:spPr>
            <a:xfrm>
              <a:off x="689125" y="457233"/>
              <a:ext cx="74704" cy="74704"/>
            </a:xfrm>
            <a:prstGeom prst="ellipse">
              <a:avLst/>
            </a:prstGeom>
            <a:solidFill>
              <a:schemeClr val="accent1">
                <a:alpha val="60000"/>
              </a:schemeClr>
            </a:solidFill>
          </p:spPr>
        </p:sp>
        <p:sp>
          <p:nvSpPr>
            <p:cNvPr id="19" name="AutoShape 19"/>
            <p:cNvSpPr/>
            <p:nvPr/>
          </p:nvSpPr>
          <p:spPr>
            <a:xfrm>
              <a:off x="799768" y="466203"/>
              <a:ext cx="69238" cy="69238"/>
            </a:xfrm>
            <a:prstGeom prst="ellipse">
              <a:avLst/>
            </a:prstGeom>
            <a:solidFill>
              <a:schemeClr val="accent1">
                <a:alpha val="40000"/>
              </a:schemeClr>
            </a:solidFill>
          </p:spPr>
        </p:sp>
        <p:sp>
          <p:nvSpPr>
            <p:cNvPr id="20" name="AutoShape 20"/>
            <p:cNvSpPr/>
            <p:nvPr/>
          </p:nvSpPr>
          <p:spPr>
            <a:xfrm>
              <a:off x="904945" y="462070"/>
              <a:ext cx="65594" cy="65594"/>
            </a:xfrm>
            <a:prstGeom prst="ellipse">
              <a:avLst/>
            </a:prstGeom>
            <a:solidFill>
              <a:schemeClr val="accent1">
                <a:alpha val="20000"/>
              </a:schemeClr>
            </a:solidFill>
          </p:spPr>
        </p:sp>
        <p:sp>
          <p:nvSpPr>
            <p:cNvPr id="21" name="AutoShape 21"/>
            <p:cNvSpPr/>
            <p:nvPr/>
          </p:nvSpPr>
          <p:spPr>
            <a:xfrm>
              <a:off x="454963" y="566715"/>
              <a:ext cx="84147" cy="84147"/>
            </a:xfrm>
            <a:prstGeom prst="ellipse">
              <a:avLst/>
            </a:prstGeom>
            <a:solidFill>
              <a:schemeClr val="accent1">
                <a:alpha val="100000"/>
              </a:schemeClr>
            </a:solidFill>
          </p:spPr>
        </p:sp>
        <p:sp>
          <p:nvSpPr>
            <p:cNvPr id="22" name="AutoShape 22"/>
            <p:cNvSpPr/>
            <p:nvPr/>
          </p:nvSpPr>
          <p:spPr>
            <a:xfrm>
              <a:off x="575049" y="573291"/>
              <a:ext cx="78137" cy="78137"/>
            </a:xfrm>
            <a:prstGeom prst="ellipse">
              <a:avLst/>
            </a:prstGeom>
            <a:solidFill>
              <a:schemeClr val="accent1">
                <a:alpha val="80000"/>
              </a:schemeClr>
            </a:solidFill>
          </p:spPr>
        </p:sp>
        <p:sp>
          <p:nvSpPr>
            <p:cNvPr id="23" name="AutoShape 23"/>
            <p:cNvSpPr/>
            <p:nvPr/>
          </p:nvSpPr>
          <p:spPr>
            <a:xfrm>
              <a:off x="689125" y="575007"/>
              <a:ext cx="74704" cy="74704"/>
            </a:xfrm>
            <a:prstGeom prst="ellipse">
              <a:avLst/>
            </a:prstGeom>
            <a:solidFill>
              <a:schemeClr val="accent1">
                <a:alpha val="60000"/>
              </a:schemeClr>
            </a:solidFill>
          </p:spPr>
        </p:sp>
        <p:sp>
          <p:nvSpPr>
            <p:cNvPr id="24" name="AutoShape 24"/>
            <p:cNvSpPr/>
            <p:nvPr/>
          </p:nvSpPr>
          <p:spPr>
            <a:xfrm>
              <a:off x="799768" y="583977"/>
              <a:ext cx="69238" cy="69238"/>
            </a:xfrm>
            <a:prstGeom prst="ellipse">
              <a:avLst/>
            </a:prstGeom>
            <a:solidFill>
              <a:schemeClr val="accent1">
                <a:alpha val="40000"/>
              </a:schemeClr>
            </a:solidFill>
          </p:spPr>
        </p:sp>
        <p:sp>
          <p:nvSpPr>
            <p:cNvPr id="25" name="AutoShape 25"/>
            <p:cNvSpPr/>
            <p:nvPr/>
          </p:nvSpPr>
          <p:spPr>
            <a:xfrm>
              <a:off x="904945" y="579844"/>
              <a:ext cx="65594" cy="65594"/>
            </a:xfrm>
            <a:prstGeom prst="ellipse">
              <a:avLst/>
            </a:prstGeom>
            <a:solidFill>
              <a:schemeClr val="accent1">
                <a:alpha val="20000"/>
              </a:schemeClr>
            </a:solidFill>
          </p:spPr>
        </p:sp>
        <p:sp>
          <p:nvSpPr>
            <p:cNvPr id="26" name="AutoShape 26"/>
            <p:cNvSpPr/>
            <p:nvPr/>
          </p:nvSpPr>
          <p:spPr>
            <a:xfrm>
              <a:off x="454963" y="684489"/>
              <a:ext cx="84147" cy="84147"/>
            </a:xfrm>
            <a:prstGeom prst="ellipse">
              <a:avLst/>
            </a:prstGeom>
            <a:solidFill>
              <a:schemeClr val="accent1">
                <a:alpha val="100000"/>
              </a:schemeClr>
            </a:solidFill>
          </p:spPr>
        </p:sp>
        <p:sp>
          <p:nvSpPr>
            <p:cNvPr id="27" name="AutoShape 27"/>
            <p:cNvSpPr/>
            <p:nvPr/>
          </p:nvSpPr>
          <p:spPr>
            <a:xfrm>
              <a:off x="575049" y="691064"/>
              <a:ext cx="78137" cy="78137"/>
            </a:xfrm>
            <a:prstGeom prst="ellipse">
              <a:avLst/>
            </a:prstGeom>
            <a:solidFill>
              <a:schemeClr val="accent1">
                <a:alpha val="80000"/>
              </a:schemeClr>
            </a:solidFill>
          </p:spPr>
        </p:sp>
        <p:sp>
          <p:nvSpPr>
            <p:cNvPr id="28" name="AutoShape 28"/>
            <p:cNvSpPr/>
            <p:nvPr/>
          </p:nvSpPr>
          <p:spPr>
            <a:xfrm>
              <a:off x="689125" y="692781"/>
              <a:ext cx="74704" cy="74704"/>
            </a:xfrm>
            <a:prstGeom prst="ellipse">
              <a:avLst/>
            </a:prstGeom>
            <a:solidFill>
              <a:schemeClr val="accent1">
                <a:alpha val="60000"/>
              </a:schemeClr>
            </a:solidFill>
          </p:spPr>
        </p:sp>
        <p:sp>
          <p:nvSpPr>
            <p:cNvPr id="29" name="AutoShape 29"/>
            <p:cNvSpPr/>
            <p:nvPr/>
          </p:nvSpPr>
          <p:spPr>
            <a:xfrm>
              <a:off x="799768" y="701751"/>
              <a:ext cx="69238" cy="69238"/>
            </a:xfrm>
            <a:prstGeom prst="ellipse">
              <a:avLst/>
            </a:prstGeom>
            <a:solidFill>
              <a:schemeClr val="accent1">
                <a:alpha val="40000"/>
              </a:schemeClr>
            </a:solidFill>
          </p:spPr>
        </p:sp>
        <p:sp>
          <p:nvSpPr>
            <p:cNvPr id="30" name="AutoShape 30"/>
            <p:cNvSpPr/>
            <p:nvPr/>
          </p:nvSpPr>
          <p:spPr>
            <a:xfrm>
              <a:off x="904945" y="697618"/>
              <a:ext cx="65594" cy="65594"/>
            </a:xfrm>
            <a:prstGeom prst="ellipse">
              <a:avLst/>
            </a:prstGeom>
            <a:solidFill>
              <a:schemeClr val="accent1">
                <a:alpha val="20000"/>
              </a:schemeClr>
            </a:solidFill>
          </p:spPr>
        </p:sp>
        <p:sp>
          <p:nvSpPr>
            <p:cNvPr id="31" name="TextBox 31"/>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注意事项</a:t>
              </a:r>
            </a:p>
          </p:txBody>
        </p:sp>
      </p:grpSp>
      <p:sp>
        <p:nvSpPr>
          <p:cNvPr id="32" name="AutoShape 2"/>
          <p:cNvSpPr/>
          <p:nvPr/>
        </p:nvSpPr>
        <p:spPr>
          <a:xfrm>
            <a:off x="860425" y="3404870"/>
            <a:ext cx="10459085" cy="828675"/>
          </a:xfrm>
          <a:prstGeom prst="roundRect">
            <a:avLst/>
          </a:prstGeom>
          <a:solidFill>
            <a:schemeClr val="accent2">
              <a:alpha val="100000"/>
            </a:schemeClr>
          </a:solidFill>
        </p:spPr>
      </p:sp>
      <p:sp>
        <p:nvSpPr>
          <p:cNvPr id="33" name="TextBox 4"/>
          <p:cNvSpPr txBox="1"/>
          <p:nvPr/>
        </p:nvSpPr>
        <p:spPr>
          <a:xfrm>
            <a:off x="1293724" y="3412567"/>
            <a:ext cx="9417017" cy="713740"/>
          </a:xfrm>
          <a:prstGeom prst="rect">
            <a:avLst/>
          </a:prstGeom>
        </p:spPr>
        <p:txBody>
          <a:bodyPr vert="horz" wrap="square" lIns="123825" tIns="123825" rIns="57150" bIns="123825" rtlCol="0" anchor="t" anchorCtr="0">
            <a:spAutoFit/>
          </a:bodyPr>
          <a:lstStyle/>
          <a:p>
            <a:pPr>
              <a:lnSpc>
                <a:spcPct val="150000"/>
              </a:lnSpc>
            </a:pPr>
            <a:r>
              <a:rPr lang="en-US" sz="2015" b="1">
                <a:solidFill>
                  <a:srgbClr val="FFFFFF">
                    <a:alpha val="100000"/>
                  </a:srgbClr>
                </a:solidFill>
                <a:latin typeface="微软雅黑" panose="020B0503020204020204" charset="-122"/>
                <a:ea typeface="微软雅黑" panose="020B0503020204020204" charset="-122"/>
                <a:cs typeface="微软雅黑" panose="020B0503020204020204" charset="-122"/>
              </a:rPr>
              <a:t>3.</a:t>
            </a:r>
            <a:r>
              <a:rPr sz="2015" b="1">
                <a:solidFill>
                  <a:srgbClr val="FFFFFF">
                    <a:alpha val="100000"/>
                  </a:srgbClr>
                </a:solidFill>
                <a:latin typeface="微软雅黑" panose="020B0503020204020204" charset="-122"/>
                <a:ea typeface="微软雅黑" panose="020B0503020204020204" charset="-122"/>
                <a:cs typeface="微软雅黑" panose="020B0503020204020204" charset="-122"/>
              </a:rPr>
              <a:t>兴办两个以上企业，减除费用由投资者选择其中一个企业的生产经营所得中扣除</a:t>
            </a:r>
          </a:p>
        </p:txBody>
      </p:sp>
      <p:sp>
        <p:nvSpPr>
          <p:cNvPr id="34" name="AutoShape 5"/>
          <p:cNvSpPr/>
          <p:nvPr/>
        </p:nvSpPr>
        <p:spPr>
          <a:xfrm>
            <a:off x="841375" y="4470400"/>
            <a:ext cx="10459085" cy="869315"/>
          </a:xfrm>
          <a:prstGeom prst="roundRect">
            <a:avLst/>
          </a:prstGeom>
          <a:solidFill>
            <a:schemeClr val="accent1">
              <a:lumMod val="20000"/>
              <a:lumOff val="80000"/>
              <a:alpha val="100000"/>
            </a:schemeClr>
          </a:solidFill>
        </p:spPr>
      </p:sp>
      <p:sp>
        <p:nvSpPr>
          <p:cNvPr id="35" name="TextBox 7"/>
          <p:cNvSpPr txBox="1"/>
          <p:nvPr/>
        </p:nvSpPr>
        <p:spPr>
          <a:xfrm>
            <a:off x="1262482" y="4541343"/>
            <a:ext cx="9677400" cy="713740"/>
          </a:xfrm>
          <a:prstGeom prst="rect">
            <a:avLst/>
          </a:prstGeom>
        </p:spPr>
        <p:txBody>
          <a:bodyPr vert="horz" wrap="square" lIns="123825" tIns="123825" rIns="57150" bIns="123825" rtlCol="0" anchor="t" anchorCtr="0">
            <a:spAutoFit/>
          </a:bodyPr>
          <a:lstStyle/>
          <a:p>
            <a:pPr>
              <a:lnSpc>
                <a:spcPct val="150000"/>
              </a:lnSpc>
            </a:pPr>
            <a:r>
              <a:rPr 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4.</a:t>
            </a:r>
            <a:r>
              <a:rPr lang="zh-CN" altLang="en-US" sz="2015" b="1">
                <a:solidFill>
                  <a:schemeClr val="accent1">
                    <a:alpha val="100000"/>
                  </a:schemeClr>
                </a:solidFill>
                <a:latin typeface="微软雅黑" panose="020B0503020204020204" charset="-122"/>
                <a:ea typeface="微软雅黑" panose="020B0503020204020204" charset="-122"/>
                <a:cs typeface="微软雅黑" panose="020B0503020204020204" charset="-122"/>
              </a:rPr>
              <a:t>投资者兴办两个或两个以上企业的，企业的年度亏算不能跨企业弥补。</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081" y="68567"/>
            <a:ext cx="12187203" cy="7252897"/>
          </a:xfrm>
          <a:prstGeom prst="rect">
            <a:avLst/>
          </a:prstGeom>
        </p:spPr>
      </p:pic>
      <p:sp>
        <p:nvSpPr>
          <p:cNvPr id="5" name="矩形 4"/>
          <p:cNvSpPr/>
          <p:nvPr/>
        </p:nvSpPr>
        <p:spPr>
          <a:xfrm>
            <a:off x="2000465" y="2223139"/>
            <a:ext cx="8480324" cy="1198880"/>
          </a:xfrm>
          <a:prstGeom prst="rect">
            <a:avLst/>
          </a:prstGeom>
        </p:spPr>
        <p:txBody>
          <a:bodyPr wrap="square">
            <a:spAutoFit/>
          </a:bodyPr>
          <a:lstStyle/>
          <a:p>
            <a:pPr algn="ctr"/>
            <a:r>
              <a:rPr lang="zh-CN" altLang="en-US" sz="7200" b="1" dirty="0">
                <a:solidFill>
                  <a:srgbClr val="7AA499"/>
                </a:solidFill>
                <a:latin typeface="微软雅黑" panose="020B0503020204020204" charset="-122"/>
                <a:ea typeface="微软雅黑" panose="020B0503020204020204" charset="-122"/>
              </a:rPr>
              <a:t>谢谢观看</a:t>
            </a:r>
          </a:p>
        </p:txBody>
      </p:sp>
      <p:cxnSp>
        <p:nvCxnSpPr>
          <p:cNvPr id="10" name="直接连接符 9"/>
          <p:cNvCxnSpPr/>
          <p:nvPr/>
        </p:nvCxnSpPr>
        <p:spPr>
          <a:xfrm>
            <a:off x="3602428" y="3611491"/>
            <a:ext cx="5275873"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 name="图片 2" descr="微信图片_20230302223917"/>
          <p:cNvPicPr>
            <a:picLocks noChangeAspect="1"/>
          </p:cNvPicPr>
          <p:nvPr/>
        </p:nvPicPr>
        <p:blipFill>
          <a:blip r:embed="rId4"/>
          <a:stretch>
            <a:fillRect/>
          </a:stretch>
        </p:blipFill>
        <p:spPr>
          <a:xfrm>
            <a:off x="4603074" y="3755330"/>
            <a:ext cx="3274724" cy="3274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92974"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3" name="AutoShape 3"/>
          <p:cNvSpPr/>
          <p:nvPr/>
        </p:nvSpPr>
        <p:spPr>
          <a:xfrm>
            <a:off x="4367942"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4" name="AutoShape 4"/>
          <p:cNvSpPr/>
          <p:nvPr/>
        </p:nvSpPr>
        <p:spPr>
          <a:xfrm>
            <a:off x="8133696"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5" name="AutoShape 5"/>
          <p:cNvSpPr/>
          <p:nvPr/>
        </p:nvSpPr>
        <p:spPr>
          <a:xfrm rot="-2700000" flipH="1" flipV="1">
            <a:off x="5274866" y="1333321"/>
            <a:ext cx="1642268" cy="1642268"/>
          </a:xfrm>
          <a:prstGeom prst="teardrop">
            <a:avLst/>
          </a:prstGeom>
          <a:solidFill>
            <a:schemeClr val="accent1">
              <a:alpha val="100000"/>
            </a:schemeClr>
          </a:solidFill>
        </p:spPr>
      </p:sp>
      <p:sp>
        <p:nvSpPr>
          <p:cNvPr id="6" name="TextBox 6"/>
          <p:cNvSpPr txBox="1"/>
          <p:nvPr/>
        </p:nvSpPr>
        <p:spPr>
          <a:xfrm>
            <a:off x="4583677" y="3404616"/>
            <a:ext cx="3024645" cy="313690"/>
          </a:xfrm>
          <a:prstGeom prst="rect">
            <a:avLst/>
          </a:prstGeom>
        </p:spPr>
        <p:txBody>
          <a:bodyPr vert="horz" wrap="square" lIns="114300" tIns="57150" rIns="114300" bIns="57150" rtlCol="0" anchor="t" anchorCtr="0">
            <a:spAutoFit/>
          </a:bodyPr>
          <a:lstStyle/>
          <a:p>
            <a:pPr algn="ctr">
              <a:lnSpc>
                <a:spcPct val="64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兼职律师</a:t>
            </a:r>
          </a:p>
        </p:txBody>
      </p:sp>
      <p:sp>
        <p:nvSpPr>
          <p:cNvPr id="7" name="TextBox 7"/>
          <p:cNvSpPr txBox="1"/>
          <p:nvPr/>
        </p:nvSpPr>
        <p:spPr>
          <a:xfrm>
            <a:off x="4613687" y="3923118"/>
            <a:ext cx="2962275" cy="391160"/>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工资薪金所得</a:t>
            </a:r>
          </a:p>
        </p:txBody>
      </p:sp>
      <p:sp>
        <p:nvSpPr>
          <p:cNvPr id="8" name="AutoShape 8"/>
          <p:cNvSpPr/>
          <p:nvPr/>
        </p:nvSpPr>
        <p:spPr>
          <a:xfrm>
            <a:off x="5818204" y="5524781"/>
            <a:ext cx="555593" cy="81705"/>
          </a:xfrm>
          <a:prstGeom prst="roundRect">
            <a:avLst>
              <a:gd name="adj" fmla="val 12500"/>
            </a:avLst>
          </a:prstGeom>
          <a:solidFill>
            <a:schemeClr val="accent2">
              <a:alpha val="100000"/>
            </a:schemeClr>
          </a:solidFill>
        </p:spPr>
      </p:sp>
      <p:sp>
        <p:nvSpPr>
          <p:cNvPr id="9" name="AutoShape 9"/>
          <p:cNvSpPr/>
          <p:nvPr/>
        </p:nvSpPr>
        <p:spPr>
          <a:xfrm rot="-2700000" flipH="1" flipV="1">
            <a:off x="1499898" y="1333321"/>
            <a:ext cx="1642268" cy="1642268"/>
          </a:xfrm>
          <a:prstGeom prst="teardrop">
            <a:avLst/>
          </a:prstGeom>
          <a:solidFill>
            <a:schemeClr val="accent1">
              <a:alpha val="100000"/>
            </a:schemeClr>
          </a:solidFill>
        </p:spPr>
      </p:sp>
      <p:sp>
        <p:nvSpPr>
          <p:cNvPr id="10" name="TextBox 10"/>
          <p:cNvSpPr txBox="1"/>
          <p:nvPr/>
        </p:nvSpPr>
        <p:spPr>
          <a:xfrm>
            <a:off x="808710" y="3404616"/>
            <a:ext cx="3024645" cy="311150"/>
          </a:xfrm>
          <a:prstGeom prst="rect">
            <a:avLst/>
          </a:prstGeom>
        </p:spPr>
        <p:txBody>
          <a:bodyPr vert="horz" wrap="square" lIns="114300" tIns="57150" rIns="114300" bIns="57150" rtlCol="0" anchor="t" anchorCtr="0">
            <a:spAutoFit/>
          </a:bodyPr>
          <a:lstStyle/>
          <a:p>
            <a:pPr algn="ctr">
              <a:lnSpc>
                <a:spcPct val="64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雇员律师</a:t>
            </a:r>
          </a:p>
        </p:txBody>
      </p:sp>
      <p:sp>
        <p:nvSpPr>
          <p:cNvPr id="11" name="TextBox 11"/>
          <p:cNvSpPr txBox="1"/>
          <p:nvPr/>
        </p:nvSpPr>
        <p:spPr>
          <a:xfrm>
            <a:off x="838719" y="3923118"/>
            <a:ext cx="2964626" cy="944880"/>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工资薪金所得</a:t>
            </a:r>
          </a:p>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劳务报酬所得</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以个人名义再聘请其他人员</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12" name="AutoShape 12"/>
          <p:cNvSpPr/>
          <p:nvPr/>
        </p:nvSpPr>
        <p:spPr>
          <a:xfrm>
            <a:off x="2043236" y="5524781"/>
            <a:ext cx="555593" cy="81705"/>
          </a:xfrm>
          <a:prstGeom prst="roundRect">
            <a:avLst>
              <a:gd name="adj" fmla="val 12500"/>
            </a:avLst>
          </a:prstGeom>
          <a:solidFill>
            <a:schemeClr val="accent2">
              <a:alpha val="100000"/>
            </a:schemeClr>
          </a:solidFill>
        </p:spPr>
      </p:sp>
      <p:sp>
        <p:nvSpPr>
          <p:cNvPr id="13" name="AutoShape 13"/>
          <p:cNvSpPr/>
          <p:nvPr/>
        </p:nvSpPr>
        <p:spPr>
          <a:xfrm rot="-2700000" flipH="1" flipV="1">
            <a:off x="9040620" y="1333321"/>
            <a:ext cx="1642268" cy="1642268"/>
          </a:xfrm>
          <a:prstGeom prst="teardrop">
            <a:avLst/>
          </a:prstGeom>
          <a:solidFill>
            <a:schemeClr val="accent1">
              <a:alpha val="100000"/>
            </a:schemeClr>
          </a:solidFill>
        </p:spPr>
      </p:sp>
      <p:sp>
        <p:nvSpPr>
          <p:cNvPr id="14" name="TextBox 14"/>
          <p:cNvSpPr txBox="1"/>
          <p:nvPr/>
        </p:nvSpPr>
        <p:spPr>
          <a:xfrm>
            <a:off x="8349432" y="3404616"/>
            <a:ext cx="3024645" cy="313690"/>
          </a:xfrm>
          <a:prstGeom prst="rect">
            <a:avLst/>
          </a:prstGeom>
        </p:spPr>
        <p:txBody>
          <a:bodyPr vert="horz" wrap="square" lIns="114300" tIns="57150" rIns="114300" bIns="57150" rtlCol="0" anchor="t" anchorCtr="0">
            <a:spAutoFit/>
          </a:bodyPr>
          <a:lstStyle/>
          <a:p>
            <a:pPr algn="ctr">
              <a:lnSpc>
                <a:spcPct val="64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出资律师</a:t>
            </a:r>
          </a:p>
        </p:txBody>
      </p:sp>
      <p:sp>
        <p:nvSpPr>
          <p:cNvPr id="15" name="TextBox 15"/>
          <p:cNvSpPr txBox="1"/>
          <p:nvPr/>
        </p:nvSpPr>
        <p:spPr>
          <a:xfrm>
            <a:off x="8379441" y="3923118"/>
            <a:ext cx="2964626" cy="391160"/>
          </a:xfrm>
          <a:prstGeom prst="rect">
            <a:avLst/>
          </a:prstGeom>
        </p:spPr>
        <p:txBody>
          <a:bodyPr vert="horz" wrap="square" lIns="114300" tIns="57150" rIns="114300" bIns="57150" rtlCol="0" anchor="t" anchorCtr="0">
            <a:spAutoFit/>
          </a:bodyPr>
          <a:lstStyle/>
          <a:p>
            <a:pPr algn="ctr">
              <a:lnSpc>
                <a:spcPct val="120000"/>
              </a:lnSpc>
            </a:pPr>
            <a:r>
              <a:rPr 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生产经营所得</a:t>
            </a:r>
          </a:p>
        </p:txBody>
      </p:sp>
      <p:sp>
        <p:nvSpPr>
          <p:cNvPr id="16" name="AutoShape 16"/>
          <p:cNvSpPr/>
          <p:nvPr/>
        </p:nvSpPr>
        <p:spPr>
          <a:xfrm>
            <a:off x="9583957" y="5524781"/>
            <a:ext cx="555593" cy="81705"/>
          </a:xfrm>
          <a:prstGeom prst="roundRect">
            <a:avLst>
              <a:gd name="adj" fmla="val 12500"/>
            </a:avLst>
          </a:prstGeom>
          <a:solidFill>
            <a:schemeClr val="accent2">
              <a:alpha val="100000"/>
            </a:schemeClr>
          </a:solidFill>
        </p:spPr>
      </p:sp>
      <p:pic>
        <p:nvPicPr>
          <p:cNvPr id="17" name="Picture 17"/>
          <p:cNvPicPr>
            <a:picLocks noChangeAspect="1"/>
          </p:cNvPicPr>
          <p:nvPr/>
        </p:nvPicPr>
        <p:blipFill>
          <a:blip r:embed="rId3">
            <a:alphaModFix/>
          </a:blip>
          <a:srcRect l="16625" r="16625"/>
          <a:stretch>
            <a:fillRect/>
          </a:stretch>
        </p:blipFill>
        <p:spPr>
          <a:xfrm>
            <a:off x="1583319" y="1416742"/>
            <a:ext cx="1475427" cy="1475427"/>
          </a:xfrm>
          <a:prstGeom prst="ellipse">
            <a:avLst/>
          </a:prstGeom>
        </p:spPr>
      </p:pic>
      <p:pic>
        <p:nvPicPr>
          <p:cNvPr id="18" name="Picture 18"/>
          <p:cNvPicPr>
            <a:picLocks noChangeAspect="1"/>
          </p:cNvPicPr>
          <p:nvPr/>
        </p:nvPicPr>
        <p:blipFill>
          <a:blip r:embed="rId4">
            <a:alphaModFix/>
          </a:blip>
          <a:srcRect l="16667" r="16667"/>
          <a:stretch>
            <a:fillRect/>
          </a:stretch>
        </p:blipFill>
        <p:spPr>
          <a:xfrm>
            <a:off x="5358286" y="1416742"/>
            <a:ext cx="1475427" cy="1475427"/>
          </a:xfrm>
          <a:prstGeom prst="ellipse">
            <a:avLst/>
          </a:prstGeom>
        </p:spPr>
      </p:pic>
      <p:pic>
        <p:nvPicPr>
          <p:cNvPr id="19" name="Picture 19"/>
          <p:cNvPicPr>
            <a:picLocks noChangeAspect="1"/>
          </p:cNvPicPr>
          <p:nvPr/>
        </p:nvPicPr>
        <p:blipFill>
          <a:blip r:embed="rId5">
            <a:alphaModFix/>
          </a:blip>
          <a:srcRect l="16750" r="16750"/>
          <a:stretch>
            <a:fillRect/>
          </a:stretch>
        </p:blipFill>
        <p:spPr>
          <a:xfrm>
            <a:off x="9121095" y="1416742"/>
            <a:ext cx="1475427" cy="1475427"/>
          </a:xfrm>
          <a:prstGeom prst="ellipse">
            <a:avLst/>
          </a:prstGeom>
        </p:spPr>
      </p:pic>
      <p:grpSp>
        <p:nvGrpSpPr>
          <p:cNvPr id="20" name="Group 20"/>
          <p:cNvGrpSpPr/>
          <p:nvPr/>
        </p:nvGrpSpPr>
        <p:grpSpPr>
          <a:xfrm>
            <a:off x="454963" y="93878"/>
            <a:ext cx="10641129" cy="893445"/>
            <a:chOff x="454963" y="93878"/>
            <a:chExt cx="10641129" cy="893445"/>
          </a:xfrm>
        </p:grpSpPr>
        <p:sp>
          <p:nvSpPr>
            <p:cNvPr id="21" name="AutoShape 21"/>
            <p:cNvSpPr/>
            <p:nvPr/>
          </p:nvSpPr>
          <p:spPr>
            <a:xfrm>
              <a:off x="454963" y="331168"/>
              <a:ext cx="84147" cy="84147"/>
            </a:xfrm>
            <a:prstGeom prst="ellipse">
              <a:avLst/>
            </a:prstGeom>
            <a:solidFill>
              <a:schemeClr val="accent1">
                <a:alpha val="100000"/>
              </a:schemeClr>
            </a:solidFill>
          </p:spPr>
        </p:sp>
        <p:sp>
          <p:nvSpPr>
            <p:cNvPr id="22" name="AutoShape 22"/>
            <p:cNvSpPr/>
            <p:nvPr/>
          </p:nvSpPr>
          <p:spPr>
            <a:xfrm>
              <a:off x="575049" y="337743"/>
              <a:ext cx="78137" cy="78137"/>
            </a:xfrm>
            <a:prstGeom prst="ellipse">
              <a:avLst/>
            </a:prstGeom>
            <a:solidFill>
              <a:schemeClr val="accent1">
                <a:alpha val="80000"/>
              </a:schemeClr>
            </a:solidFill>
          </p:spPr>
        </p:sp>
        <p:sp>
          <p:nvSpPr>
            <p:cNvPr id="23" name="AutoShape 23"/>
            <p:cNvSpPr/>
            <p:nvPr/>
          </p:nvSpPr>
          <p:spPr>
            <a:xfrm>
              <a:off x="689125" y="339460"/>
              <a:ext cx="74704" cy="74704"/>
            </a:xfrm>
            <a:prstGeom prst="ellipse">
              <a:avLst/>
            </a:prstGeom>
            <a:solidFill>
              <a:schemeClr val="accent1">
                <a:alpha val="60000"/>
              </a:schemeClr>
            </a:solidFill>
          </p:spPr>
        </p:sp>
        <p:sp>
          <p:nvSpPr>
            <p:cNvPr id="24" name="AutoShape 24"/>
            <p:cNvSpPr/>
            <p:nvPr/>
          </p:nvSpPr>
          <p:spPr>
            <a:xfrm>
              <a:off x="799768" y="348430"/>
              <a:ext cx="69238" cy="69238"/>
            </a:xfrm>
            <a:prstGeom prst="ellipse">
              <a:avLst/>
            </a:prstGeom>
            <a:solidFill>
              <a:schemeClr val="accent1">
                <a:alpha val="40000"/>
              </a:schemeClr>
            </a:solidFill>
          </p:spPr>
        </p:sp>
        <p:sp>
          <p:nvSpPr>
            <p:cNvPr id="25" name="AutoShape 25"/>
            <p:cNvSpPr/>
            <p:nvPr/>
          </p:nvSpPr>
          <p:spPr>
            <a:xfrm>
              <a:off x="904945" y="344297"/>
              <a:ext cx="65594" cy="65594"/>
            </a:xfrm>
            <a:prstGeom prst="ellipse">
              <a:avLst/>
            </a:prstGeom>
            <a:solidFill>
              <a:schemeClr val="accent1">
                <a:alpha val="20000"/>
              </a:schemeClr>
            </a:solidFill>
          </p:spPr>
        </p:sp>
        <p:sp>
          <p:nvSpPr>
            <p:cNvPr id="26" name="AutoShape 26"/>
            <p:cNvSpPr/>
            <p:nvPr/>
          </p:nvSpPr>
          <p:spPr>
            <a:xfrm>
              <a:off x="454963" y="448942"/>
              <a:ext cx="84147" cy="84147"/>
            </a:xfrm>
            <a:prstGeom prst="ellipse">
              <a:avLst/>
            </a:prstGeom>
            <a:solidFill>
              <a:schemeClr val="accent1">
                <a:alpha val="100000"/>
              </a:schemeClr>
            </a:solidFill>
          </p:spPr>
        </p:sp>
        <p:sp>
          <p:nvSpPr>
            <p:cNvPr id="27" name="AutoShape 27"/>
            <p:cNvSpPr/>
            <p:nvPr/>
          </p:nvSpPr>
          <p:spPr>
            <a:xfrm>
              <a:off x="575049" y="455517"/>
              <a:ext cx="78137" cy="78137"/>
            </a:xfrm>
            <a:prstGeom prst="ellipse">
              <a:avLst/>
            </a:prstGeom>
            <a:solidFill>
              <a:schemeClr val="accent1">
                <a:alpha val="80000"/>
              </a:schemeClr>
            </a:solidFill>
          </p:spPr>
        </p:sp>
        <p:sp>
          <p:nvSpPr>
            <p:cNvPr id="28" name="AutoShape 28"/>
            <p:cNvSpPr/>
            <p:nvPr/>
          </p:nvSpPr>
          <p:spPr>
            <a:xfrm>
              <a:off x="689125" y="457233"/>
              <a:ext cx="74704" cy="74704"/>
            </a:xfrm>
            <a:prstGeom prst="ellipse">
              <a:avLst/>
            </a:prstGeom>
            <a:solidFill>
              <a:schemeClr val="accent1">
                <a:alpha val="60000"/>
              </a:schemeClr>
            </a:solidFill>
          </p:spPr>
        </p:sp>
        <p:sp>
          <p:nvSpPr>
            <p:cNvPr id="29" name="AutoShape 29"/>
            <p:cNvSpPr/>
            <p:nvPr/>
          </p:nvSpPr>
          <p:spPr>
            <a:xfrm>
              <a:off x="799768" y="466203"/>
              <a:ext cx="69238" cy="69238"/>
            </a:xfrm>
            <a:prstGeom prst="ellipse">
              <a:avLst/>
            </a:prstGeom>
            <a:solidFill>
              <a:schemeClr val="accent1">
                <a:alpha val="40000"/>
              </a:schemeClr>
            </a:solidFill>
          </p:spPr>
        </p:sp>
        <p:sp>
          <p:nvSpPr>
            <p:cNvPr id="30" name="AutoShape 30"/>
            <p:cNvSpPr/>
            <p:nvPr/>
          </p:nvSpPr>
          <p:spPr>
            <a:xfrm>
              <a:off x="904945" y="462070"/>
              <a:ext cx="65594" cy="65594"/>
            </a:xfrm>
            <a:prstGeom prst="ellipse">
              <a:avLst/>
            </a:prstGeom>
            <a:solidFill>
              <a:schemeClr val="accent1">
                <a:alpha val="20000"/>
              </a:schemeClr>
            </a:solidFill>
          </p:spPr>
        </p:sp>
        <p:sp>
          <p:nvSpPr>
            <p:cNvPr id="31" name="AutoShape 31"/>
            <p:cNvSpPr/>
            <p:nvPr/>
          </p:nvSpPr>
          <p:spPr>
            <a:xfrm>
              <a:off x="454963" y="566715"/>
              <a:ext cx="84147" cy="84147"/>
            </a:xfrm>
            <a:prstGeom prst="ellipse">
              <a:avLst/>
            </a:prstGeom>
            <a:solidFill>
              <a:schemeClr val="accent1">
                <a:alpha val="100000"/>
              </a:schemeClr>
            </a:solidFill>
          </p:spPr>
        </p:sp>
        <p:sp>
          <p:nvSpPr>
            <p:cNvPr id="32" name="AutoShape 32"/>
            <p:cNvSpPr/>
            <p:nvPr/>
          </p:nvSpPr>
          <p:spPr>
            <a:xfrm>
              <a:off x="575049" y="573291"/>
              <a:ext cx="78137" cy="78137"/>
            </a:xfrm>
            <a:prstGeom prst="ellipse">
              <a:avLst/>
            </a:prstGeom>
            <a:solidFill>
              <a:schemeClr val="accent1">
                <a:alpha val="80000"/>
              </a:schemeClr>
            </a:solidFill>
          </p:spPr>
        </p:sp>
        <p:sp>
          <p:nvSpPr>
            <p:cNvPr id="33" name="AutoShape 33"/>
            <p:cNvSpPr/>
            <p:nvPr/>
          </p:nvSpPr>
          <p:spPr>
            <a:xfrm>
              <a:off x="689125" y="575007"/>
              <a:ext cx="74704" cy="74704"/>
            </a:xfrm>
            <a:prstGeom prst="ellipse">
              <a:avLst/>
            </a:prstGeom>
            <a:solidFill>
              <a:schemeClr val="accent1">
                <a:alpha val="60000"/>
              </a:schemeClr>
            </a:solidFill>
          </p:spPr>
        </p:sp>
        <p:sp>
          <p:nvSpPr>
            <p:cNvPr id="34" name="AutoShape 34"/>
            <p:cNvSpPr/>
            <p:nvPr/>
          </p:nvSpPr>
          <p:spPr>
            <a:xfrm>
              <a:off x="799768" y="583977"/>
              <a:ext cx="69238" cy="69238"/>
            </a:xfrm>
            <a:prstGeom prst="ellipse">
              <a:avLst/>
            </a:prstGeom>
            <a:solidFill>
              <a:schemeClr val="accent1">
                <a:alpha val="40000"/>
              </a:schemeClr>
            </a:solidFill>
          </p:spPr>
        </p:sp>
        <p:sp>
          <p:nvSpPr>
            <p:cNvPr id="35" name="AutoShape 35"/>
            <p:cNvSpPr/>
            <p:nvPr/>
          </p:nvSpPr>
          <p:spPr>
            <a:xfrm>
              <a:off x="904945" y="579844"/>
              <a:ext cx="65594" cy="65594"/>
            </a:xfrm>
            <a:prstGeom prst="ellipse">
              <a:avLst/>
            </a:prstGeom>
            <a:solidFill>
              <a:schemeClr val="accent1">
                <a:alpha val="20000"/>
              </a:schemeClr>
            </a:solidFill>
          </p:spPr>
        </p:sp>
        <p:sp>
          <p:nvSpPr>
            <p:cNvPr id="36" name="AutoShape 36"/>
            <p:cNvSpPr/>
            <p:nvPr/>
          </p:nvSpPr>
          <p:spPr>
            <a:xfrm>
              <a:off x="454963" y="684489"/>
              <a:ext cx="84147" cy="84147"/>
            </a:xfrm>
            <a:prstGeom prst="ellipse">
              <a:avLst/>
            </a:prstGeom>
            <a:solidFill>
              <a:schemeClr val="accent1">
                <a:alpha val="100000"/>
              </a:schemeClr>
            </a:solidFill>
          </p:spPr>
        </p:sp>
        <p:sp>
          <p:nvSpPr>
            <p:cNvPr id="37" name="AutoShape 37"/>
            <p:cNvSpPr/>
            <p:nvPr/>
          </p:nvSpPr>
          <p:spPr>
            <a:xfrm>
              <a:off x="575049" y="691064"/>
              <a:ext cx="78137" cy="78137"/>
            </a:xfrm>
            <a:prstGeom prst="ellipse">
              <a:avLst/>
            </a:prstGeom>
            <a:solidFill>
              <a:schemeClr val="accent1">
                <a:alpha val="80000"/>
              </a:schemeClr>
            </a:solidFill>
          </p:spPr>
        </p:sp>
        <p:sp>
          <p:nvSpPr>
            <p:cNvPr id="38" name="AutoShape 38"/>
            <p:cNvSpPr/>
            <p:nvPr/>
          </p:nvSpPr>
          <p:spPr>
            <a:xfrm>
              <a:off x="689125" y="692781"/>
              <a:ext cx="74704" cy="74704"/>
            </a:xfrm>
            <a:prstGeom prst="ellipse">
              <a:avLst/>
            </a:prstGeom>
            <a:solidFill>
              <a:schemeClr val="accent1">
                <a:alpha val="60000"/>
              </a:schemeClr>
            </a:solidFill>
          </p:spPr>
        </p:sp>
        <p:sp>
          <p:nvSpPr>
            <p:cNvPr id="39" name="AutoShape 39"/>
            <p:cNvSpPr/>
            <p:nvPr/>
          </p:nvSpPr>
          <p:spPr>
            <a:xfrm>
              <a:off x="799768" y="701751"/>
              <a:ext cx="69238" cy="69238"/>
            </a:xfrm>
            <a:prstGeom prst="ellipse">
              <a:avLst/>
            </a:prstGeom>
            <a:solidFill>
              <a:schemeClr val="accent1">
                <a:alpha val="40000"/>
              </a:schemeClr>
            </a:solidFill>
          </p:spPr>
        </p:sp>
        <p:sp>
          <p:nvSpPr>
            <p:cNvPr id="40" name="AutoShape 40"/>
            <p:cNvSpPr/>
            <p:nvPr/>
          </p:nvSpPr>
          <p:spPr>
            <a:xfrm>
              <a:off x="904945" y="697618"/>
              <a:ext cx="65594" cy="65594"/>
            </a:xfrm>
            <a:prstGeom prst="ellipse">
              <a:avLst/>
            </a:prstGeom>
            <a:solidFill>
              <a:schemeClr val="accent1">
                <a:alpha val="20000"/>
              </a:schemeClr>
            </a:solidFill>
          </p:spPr>
        </p:sp>
        <p:sp>
          <p:nvSpPr>
            <p:cNvPr id="41" name="TextBox 41"/>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律师事务所</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个人所得税处理</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507374"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3" name="AutoShape 3"/>
          <p:cNvSpPr/>
          <p:nvPr/>
        </p:nvSpPr>
        <p:spPr>
          <a:xfrm>
            <a:off x="6653942" y="2746815"/>
            <a:ext cx="3456116" cy="3055762"/>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6" name="TextBox 6"/>
          <p:cNvSpPr txBox="1"/>
          <p:nvPr/>
        </p:nvSpPr>
        <p:spPr>
          <a:xfrm>
            <a:off x="6869677" y="3404616"/>
            <a:ext cx="3024645" cy="313690"/>
          </a:xfrm>
          <a:prstGeom prst="rect">
            <a:avLst/>
          </a:prstGeom>
        </p:spPr>
        <p:txBody>
          <a:bodyPr vert="horz" wrap="square" lIns="114300" tIns="57150" rIns="114300" bIns="57150" rtlCol="0" anchor="t" anchorCtr="0">
            <a:spAutoFit/>
          </a:bodyPr>
          <a:lstStyle/>
          <a:p>
            <a:pPr algn="ctr">
              <a:lnSpc>
                <a:spcPct val="64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分成</a:t>
            </a: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收入</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899687" y="3923118"/>
            <a:ext cx="2962275" cy="1499235"/>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律师当月的分成收入按规定扣除办理案件支出的费用后，余额与律师事务所发给的工资合并，按“工资、薪金所得”应税项目计征个人所得税</a:t>
            </a:r>
          </a:p>
        </p:txBody>
      </p:sp>
      <p:sp>
        <p:nvSpPr>
          <p:cNvPr id="8" name="AutoShape 8"/>
          <p:cNvSpPr/>
          <p:nvPr/>
        </p:nvSpPr>
        <p:spPr>
          <a:xfrm>
            <a:off x="8104204" y="5524781"/>
            <a:ext cx="555593" cy="81705"/>
          </a:xfrm>
          <a:prstGeom prst="roundRect">
            <a:avLst>
              <a:gd name="adj" fmla="val 12500"/>
            </a:avLst>
          </a:prstGeom>
          <a:solidFill>
            <a:schemeClr val="accent2">
              <a:alpha val="100000"/>
            </a:schemeClr>
          </a:solidFill>
        </p:spPr>
      </p:sp>
      <p:sp>
        <p:nvSpPr>
          <p:cNvPr id="9" name="AutoShape 9"/>
          <p:cNvSpPr/>
          <p:nvPr/>
        </p:nvSpPr>
        <p:spPr>
          <a:xfrm rot="-2700000" flipH="1" flipV="1">
            <a:off x="2414298" y="1333321"/>
            <a:ext cx="1642268" cy="1642268"/>
          </a:xfrm>
          <a:prstGeom prst="teardrop">
            <a:avLst/>
          </a:prstGeom>
          <a:solidFill>
            <a:schemeClr val="accent1">
              <a:alpha val="100000"/>
            </a:schemeClr>
          </a:solidFill>
        </p:spPr>
      </p:sp>
      <p:sp>
        <p:nvSpPr>
          <p:cNvPr id="10" name="TextBox 10"/>
          <p:cNvSpPr txBox="1"/>
          <p:nvPr/>
        </p:nvSpPr>
        <p:spPr>
          <a:xfrm>
            <a:off x="1723110" y="3404616"/>
            <a:ext cx="3024645" cy="313690"/>
          </a:xfrm>
          <a:prstGeom prst="rect">
            <a:avLst/>
          </a:prstGeom>
        </p:spPr>
        <p:txBody>
          <a:bodyPr vert="horz" wrap="square" lIns="114300" tIns="57150" rIns="114300" bIns="57150" rtlCol="0" anchor="t" anchorCtr="0">
            <a:spAutoFit/>
          </a:bodyPr>
          <a:lstStyle/>
          <a:p>
            <a:pPr algn="ctr">
              <a:lnSpc>
                <a:spcPct val="64000"/>
              </a:lnSpc>
            </a:pPr>
            <a:r>
              <a:rPr lang="zh-CN" alt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日常</a:t>
            </a: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工资</a:t>
            </a:r>
          </a:p>
        </p:txBody>
      </p:sp>
      <p:sp>
        <p:nvSpPr>
          <p:cNvPr id="11" name="TextBox 11"/>
          <p:cNvSpPr txBox="1"/>
          <p:nvPr/>
        </p:nvSpPr>
        <p:spPr>
          <a:xfrm>
            <a:off x="1753119" y="3923118"/>
            <a:ext cx="2964626" cy="1580007"/>
          </a:xfrm>
          <a:prstGeom prst="rect">
            <a:avLst/>
          </a:prstGeom>
        </p:spPr>
        <p:txBody>
          <a:bodyPr vert="horz" wrap="square" lIns="114300" tIns="57150" rIns="114300" bIns="57150" rtlCol="0" anchor="t" anchorCtr="0">
            <a:spAutoFit/>
          </a:bodyPr>
          <a:lstStyle/>
          <a:p>
            <a:pPr algn="ct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律师事务所支付给雇员的所得，按“工资、薪金所得”应税项目征收个人所得税。</a:t>
            </a:r>
          </a:p>
        </p:txBody>
      </p:sp>
      <p:sp>
        <p:nvSpPr>
          <p:cNvPr id="12" name="AutoShape 12"/>
          <p:cNvSpPr/>
          <p:nvPr/>
        </p:nvSpPr>
        <p:spPr>
          <a:xfrm>
            <a:off x="2957636" y="5524781"/>
            <a:ext cx="555593" cy="81705"/>
          </a:xfrm>
          <a:prstGeom prst="roundRect">
            <a:avLst>
              <a:gd name="adj" fmla="val 12500"/>
            </a:avLst>
          </a:prstGeom>
          <a:solidFill>
            <a:schemeClr val="accent2">
              <a:alpha val="100000"/>
            </a:schemeClr>
          </a:solidFill>
        </p:spPr>
      </p:sp>
      <p:sp>
        <p:nvSpPr>
          <p:cNvPr id="13" name="AutoShape 13"/>
          <p:cNvSpPr/>
          <p:nvPr/>
        </p:nvSpPr>
        <p:spPr>
          <a:xfrm rot="-2700000" flipH="1" flipV="1">
            <a:off x="7655050" y="1254581"/>
            <a:ext cx="1642268" cy="1642268"/>
          </a:xfrm>
          <a:prstGeom prst="teardrop">
            <a:avLst/>
          </a:prstGeom>
          <a:solidFill>
            <a:schemeClr val="accent1">
              <a:alpha val="100000"/>
            </a:schemeClr>
          </a:solidFill>
        </p:spPr>
      </p:sp>
      <p:pic>
        <p:nvPicPr>
          <p:cNvPr id="17" name="Picture 17"/>
          <p:cNvPicPr>
            <a:picLocks noChangeAspect="1"/>
          </p:cNvPicPr>
          <p:nvPr/>
        </p:nvPicPr>
        <p:blipFill>
          <a:blip r:embed="rId3">
            <a:alphaModFix/>
          </a:blip>
          <a:srcRect l="16625" r="16625"/>
          <a:stretch>
            <a:fillRect/>
          </a:stretch>
        </p:blipFill>
        <p:spPr>
          <a:xfrm>
            <a:off x="2497719" y="1416742"/>
            <a:ext cx="1475427" cy="1475427"/>
          </a:xfrm>
          <a:prstGeom prst="ellipse">
            <a:avLst/>
          </a:prstGeom>
        </p:spPr>
      </p:pic>
      <p:pic>
        <p:nvPicPr>
          <p:cNvPr id="19" name="Picture 19"/>
          <p:cNvPicPr>
            <a:picLocks noChangeAspect="1"/>
          </p:cNvPicPr>
          <p:nvPr/>
        </p:nvPicPr>
        <p:blipFill>
          <a:blip r:embed="rId4">
            <a:alphaModFix/>
          </a:blip>
          <a:srcRect l="16750" r="16750"/>
          <a:stretch>
            <a:fillRect/>
          </a:stretch>
        </p:blipFill>
        <p:spPr>
          <a:xfrm>
            <a:off x="7738700" y="1338002"/>
            <a:ext cx="1475427" cy="1475427"/>
          </a:xfrm>
          <a:prstGeom prst="ellipse">
            <a:avLst/>
          </a:prstGeom>
        </p:spPr>
      </p:pic>
      <p:grpSp>
        <p:nvGrpSpPr>
          <p:cNvPr id="20" name="Group 20"/>
          <p:cNvGrpSpPr/>
          <p:nvPr/>
        </p:nvGrpSpPr>
        <p:grpSpPr>
          <a:xfrm>
            <a:off x="454963" y="93878"/>
            <a:ext cx="10641129" cy="914400"/>
            <a:chOff x="454963" y="93878"/>
            <a:chExt cx="10641129" cy="914400"/>
          </a:xfrm>
        </p:grpSpPr>
        <p:sp>
          <p:nvSpPr>
            <p:cNvPr id="21" name="AutoShape 21"/>
            <p:cNvSpPr/>
            <p:nvPr/>
          </p:nvSpPr>
          <p:spPr>
            <a:xfrm>
              <a:off x="454963" y="331168"/>
              <a:ext cx="84147" cy="84147"/>
            </a:xfrm>
            <a:prstGeom prst="ellipse">
              <a:avLst/>
            </a:prstGeom>
            <a:solidFill>
              <a:schemeClr val="accent1">
                <a:alpha val="100000"/>
              </a:schemeClr>
            </a:solidFill>
          </p:spPr>
        </p:sp>
        <p:sp>
          <p:nvSpPr>
            <p:cNvPr id="22" name="AutoShape 22"/>
            <p:cNvSpPr/>
            <p:nvPr/>
          </p:nvSpPr>
          <p:spPr>
            <a:xfrm>
              <a:off x="575049" y="337743"/>
              <a:ext cx="78137" cy="78137"/>
            </a:xfrm>
            <a:prstGeom prst="ellipse">
              <a:avLst/>
            </a:prstGeom>
            <a:solidFill>
              <a:schemeClr val="accent1">
                <a:alpha val="80000"/>
              </a:schemeClr>
            </a:solidFill>
          </p:spPr>
        </p:sp>
        <p:sp>
          <p:nvSpPr>
            <p:cNvPr id="23" name="AutoShape 23"/>
            <p:cNvSpPr/>
            <p:nvPr/>
          </p:nvSpPr>
          <p:spPr>
            <a:xfrm>
              <a:off x="689125" y="339460"/>
              <a:ext cx="74704" cy="74704"/>
            </a:xfrm>
            <a:prstGeom prst="ellipse">
              <a:avLst/>
            </a:prstGeom>
            <a:solidFill>
              <a:schemeClr val="accent1">
                <a:alpha val="60000"/>
              </a:schemeClr>
            </a:solidFill>
          </p:spPr>
        </p:sp>
        <p:sp>
          <p:nvSpPr>
            <p:cNvPr id="24" name="AutoShape 24"/>
            <p:cNvSpPr/>
            <p:nvPr/>
          </p:nvSpPr>
          <p:spPr>
            <a:xfrm>
              <a:off x="799768" y="348430"/>
              <a:ext cx="69238" cy="69238"/>
            </a:xfrm>
            <a:prstGeom prst="ellipse">
              <a:avLst/>
            </a:prstGeom>
            <a:solidFill>
              <a:schemeClr val="accent1">
                <a:alpha val="40000"/>
              </a:schemeClr>
            </a:solidFill>
          </p:spPr>
        </p:sp>
        <p:sp>
          <p:nvSpPr>
            <p:cNvPr id="25" name="AutoShape 25"/>
            <p:cNvSpPr/>
            <p:nvPr/>
          </p:nvSpPr>
          <p:spPr>
            <a:xfrm>
              <a:off x="904945" y="344297"/>
              <a:ext cx="65594" cy="65594"/>
            </a:xfrm>
            <a:prstGeom prst="ellipse">
              <a:avLst/>
            </a:prstGeom>
            <a:solidFill>
              <a:schemeClr val="accent1">
                <a:alpha val="20000"/>
              </a:schemeClr>
            </a:solidFill>
          </p:spPr>
        </p:sp>
        <p:sp>
          <p:nvSpPr>
            <p:cNvPr id="26" name="AutoShape 26"/>
            <p:cNvSpPr/>
            <p:nvPr/>
          </p:nvSpPr>
          <p:spPr>
            <a:xfrm>
              <a:off x="454963" y="448942"/>
              <a:ext cx="84147" cy="84147"/>
            </a:xfrm>
            <a:prstGeom prst="ellipse">
              <a:avLst/>
            </a:prstGeom>
            <a:solidFill>
              <a:schemeClr val="accent1">
                <a:alpha val="100000"/>
              </a:schemeClr>
            </a:solidFill>
          </p:spPr>
        </p:sp>
        <p:sp>
          <p:nvSpPr>
            <p:cNvPr id="27" name="AutoShape 27"/>
            <p:cNvSpPr/>
            <p:nvPr/>
          </p:nvSpPr>
          <p:spPr>
            <a:xfrm>
              <a:off x="575049" y="455517"/>
              <a:ext cx="78137" cy="78137"/>
            </a:xfrm>
            <a:prstGeom prst="ellipse">
              <a:avLst/>
            </a:prstGeom>
            <a:solidFill>
              <a:schemeClr val="accent1">
                <a:alpha val="80000"/>
              </a:schemeClr>
            </a:solidFill>
          </p:spPr>
        </p:sp>
        <p:sp>
          <p:nvSpPr>
            <p:cNvPr id="28" name="AutoShape 28"/>
            <p:cNvSpPr/>
            <p:nvPr/>
          </p:nvSpPr>
          <p:spPr>
            <a:xfrm>
              <a:off x="689125" y="457233"/>
              <a:ext cx="74704" cy="74704"/>
            </a:xfrm>
            <a:prstGeom prst="ellipse">
              <a:avLst/>
            </a:prstGeom>
            <a:solidFill>
              <a:schemeClr val="accent1">
                <a:alpha val="60000"/>
              </a:schemeClr>
            </a:solidFill>
          </p:spPr>
        </p:sp>
        <p:sp>
          <p:nvSpPr>
            <p:cNvPr id="29" name="AutoShape 29"/>
            <p:cNvSpPr/>
            <p:nvPr/>
          </p:nvSpPr>
          <p:spPr>
            <a:xfrm>
              <a:off x="799768" y="466203"/>
              <a:ext cx="69238" cy="69238"/>
            </a:xfrm>
            <a:prstGeom prst="ellipse">
              <a:avLst/>
            </a:prstGeom>
            <a:solidFill>
              <a:schemeClr val="accent1">
                <a:alpha val="40000"/>
              </a:schemeClr>
            </a:solidFill>
          </p:spPr>
        </p:sp>
        <p:sp>
          <p:nvSpPr>
            <p:cNvPr id="30" name="AutoShape 30"/>
            <p:cNvSpPr/>
            <p:nvPr/>
          </p:nvSpPr>
          <p:spPr>
            <a:xfrm>
              <a:off x="904945" y="462070"/>
              <a:ext cx="65594" cy="65594"/>
            </a:xfrm>
            <a:prstGeom prst="ellipse">
              <a:avLst/>
            </a:prstGeom>
            <a:solidFill>
              <a:schemeClr val="accent1">
                <a:alpha val="20000"/>
              </a:schemeClr>
            </a:solidFill>
          </p:spPr>
        </p:sp>
        <p:sp>
          <p:nvSpPr>
            <p:cNvPr id="31" name="AutoShape 31"/>
            <p:cNvSpPr/>
            <p:nvPr/>
          </p:nvSpPr>
          <p:spPr>
            <a:xfrm>
              <a:off x="454963" y="566715"/>
              <a:ext cx="84147" cy="84147"/>
            </a:xfrm>
            <a:prstGeom prst="ellipse">
              <a:avLst/>
            </a:prstGeom>
            <a:solidFill>
              <a:schemeClr val="accent1">
                <a:alpha val="100000"/>
              </a:schemeClr>
            </a:solidFill>
          </p:spPr>
        </p:sp>
        <p:sp>
          <p:nvSpPr>
            <p:cNvPr id="32" name="AutoShape 32"/>
            <p:cNvSpPr/>
            <p:nvPr/>
          </p:nvSpPr>
          <p:spPr>
            <a:xfrm>
              <a:off x="575049" y="573291"/>
              <a:ext cx="78137" cy="78137"/>
            </a:xfrm>
            <a:prstGeom prst="ellipse">
              <a:avLst/>
            </a:prstGeom>
            <a:solidFill>
              <a:schemeClr val="accent1">
                <a:alpha val="80000"/>
              </a:schemeClr>
            </a:solidFill>
          </p:spPr>
        </p:sp>
        <p:sp>
          <p:nvSpPr>
            <p:cNvPr id="33" name="AutoShape 33"/>
            <p:cNvSpPr/>
            <p:nvPr/>
          </p:nvSpPr>
          <p:spPr>
            <a:xfrm>
              <a:off x="689125" y="575007"/>
              <a:ext cx="74704" cy="74704"/>
            </a:xfrm>
            <a:prstGeom prst="ellipse">
              <a:avLst/>
            </a:prstGeom>
            <a:solidFill>
              <a:schemeClr val="accent1">
                <a:alpha val="60000"/>
              </a:schemeClr>
            </a:solidFill>
          </p:spPr>
        </p:sp>
        <p:sp>
          <p:nvSpPr>
            <p:cNvPr id="34" name="AutoShape 34"/>
            <p:cNvSpPr/>
            <p:nvPr/>
          </p:nvSpPr>
          <p:spPr>
            <a:xfrm>
              <a:off x="799768" y="583977"/>
              <a:ext cx="69238" cy="69238"/>
            </a:xfrm>
            <a:prstGeom prst="ellipse">
              <a:avLst/>
            </a:prstGeom>
            <a:solidFill>
              <a:schemeClr val="accent1">
                <a:alpha val="40000"/>
              </a:schemeClr>
            </a:solidFill>
          </p:spPr>
        </p:sp>
        <p:sp>
          <p:nvSpPr>
            <p:cNvPr id="35" name="AutoShape 35"/>
            <p:cNvSpPr/>
            <p:nvPr/>
          </p:nvSpPr>
          <p:spPr>
            <a:xfrm>
              <a:off x="904945" y="579844"/>
              <a:ext cx="65594" cy="65594"/>
            </a:xfrm>
            <a:prstGeom prst="ellipse">
              <a:avLst/>
            </a:prstGeom>
            <a:solidFill>
              <a:schemeClr val="accent1">
                <a:alpha val="20000"/>
              </a:schemeClr>
            </a:solidFill>
          </p:spPr>
        </p:sp>
        <p:sp>
          <p:nvSpPr>
            <p:cNvPr id="36" name="AutoShape 36"/>
            <p:cNvSpPr/>
            <p:nvPr/>
          </p:nvSpPr>
          <p:spPr>
            <a:xfrm>
              <a:off x="454963" y="684489"/>
              <a:ext cx="84147" cy="84147"/>
            </a:xfrm>
            <a:prstGeom prst="ellipse">
              <a:avLst/>
            </a:prstGeom>
            <a:solidFill>
              <a:schemeClr val="accent1">
                <a:alpha val="100000"/>
              </a:schemeClr>
            </a:solidFill>
          </p:spPr>
        </p:sp>
        <p:sp>
          <p:nvSpPr>
            <p:cNvPr id="37" name="AutoShape 37"/>
            <p:cNvSpPr/>
            <p:nvPr/>
          </p:nvSpPr>
          <p:spPr>
            <a:xfrm>
              <a:off x="575049" y="691064"/>
              <a:ext cx="78137" cy="78137"/>
            </a:xfrm>
            <a:prstGeom prst="ellipse">
              <a:avLst/>
            </a:prstGeom>
            <a:solidFill>
              <a:schemeClr val="accent1">
                <a:alpha val="80000"/>
              </a:schemeClr>
            </a:solidFill>
          </p:spPr>
        </p:sp>
        <p:sp>
          <p:nvSpPr>
            <p:cNvPr id="38" name="AutoShape 38"/>
            <p:cNvSpPr/>
            <p:nvPr/>
          </p:nvSpPr>
          <p:spPr>
            <a:xfrm>
              <a:off x="689125" y="692781"/>
              <a:ext cx="74704" cy="74704"/>
            </a:xfrm>
            <a:prstGeom prst="ellipse">
              <a:avLst/>
            </a:prstGeom>
            <a:solidFill>
              <a:schemeClr val="accent1">
                <a:alpha val="60000"/>
              </a:schemeClr>
            </a:solidFill>
          </p:spPr>
        </p:sp>
        <p:sp>
          <p:nvSpPr>
            <p:cNvPr id="39" name="AutoShape 39"/>
            <p:cNvSpPr/>
            <p:nvPr/>
          </p:nvSpPr>
          <p:spPr>
            <a:xfrm>
              <a:off x="799768" y="701751"/>
              <a:ext cx="69238" cy="69238"/>
            </a:xfrm>
            <a:prstGeom prst="ellipse">
              <a:avLst/>
            </a:prstGeom>
            <a:solidFill>
              <a:schemeClr val="accent1">
                <a:alpha val="40000"/>
              </a:schemeClr>
            </a:solidFill>
          </p:spPr>
        </p:sp>
        <p:sp>
          <p:nvSpPr>
            <p:cNvPr id="40" name="AutoShape 40"/>
            <p:cNvSpPr/>
            <p:nvPr/>
          </p:nvSpPr>
          <p:spPr>
            <a:xfrm>
              <a:off x="904945" y="697618"/>
              <a:ext cx="65594" cy="65594"/>
            </a:xfrm>
            <a:prstGeom prst="ellipse">
              <a:avLst/>
            </a:prstGeom>
            <a:solidFill>
              <a:schemeClr val="accent1">
                <a:alpha val="20000"/>
              </a:schemeClr>
            </a:solidFill>
          </p:spPr>
        </p:sp>
        <p:sp>
          <p:nvSpPr>
            <p:cNvPr id="41" name="TextBox 41"/>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雇员律师个人所得税处理</a:t>
              </a:r>
            </a:p>
          </p:txBody>
        </p:sp>
      </p:grpSp>
      <p:sp>
        <p:nvSpPr>
          <p:cNvPr id="42" name="AutoShape 2"/>
          <p:cNvSpPr/>
          <p:nvPr/>
        </p:nvSpPr>
        <p:spPr>
          <a:xfrm>
            <a:off x="4686300" y="2514600"/>
            <a:ext cx="2213610" cy="468630"/>
          </a:xfrm>
          <a:prstGeom prst="roundRect">
            <a:avLst>
              <a:gd name="adj" fmla="val 12500"/>
            </a:avLst>
          </a:prstGeom>
          <a:solidFill>
            <a:schemeClr val="lt1">
              <a:alpha val="100000"/>
            </a:schemeClr>
          </a:solidFill>
          <a:ln w="19050">
            <a:solidFill>
              <a:schemeClr val="accent1">
                <a:alpha val="100000"/>
              </a:schemeClr>
            </a:solidFill>
            <a:prstDash val="solid"/>
          </a:ln>
        </p:spPr>
        <p:txBody>
          <a:bodyPr/>
          <a:lstStyle/>
          <a:p>
            <a:pPr algn="ctr"/>
            <a:r>
              <a:rPr lang="zh-CN" altLang="en-US" sz="2000" b="1">
                <a:latin typeface="微软雅黑" panose="020B0503020204020204" charset="-122"/>
                <a:ea typeface="微软雅黑" panose="020B0503020204020204" charset="-122"/>
              </a:rPr>
              <a:t>工资、薪金所得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51956" y="1859223"/>
            <a:ext cx="3680862" cy="3680862"/>
          </a:xfrm>
          <a:prstGeom prst="ellipse">
            <a:avLst/>
          </a:prstGeom>
          <a:solidFill>
            <a:schemeClr val="accent2">
              <a:alpha val="100000"/>
            </a:schemeClr>
          </a:solidFill>
        </p:spPr>
      </p:sp>
      <p:sp>
        <p:nvSpPr>
          <p:cNvPr id="3" name="AutoShape 3"/>
          <p:cNvSpPr/>
          <p:nvPr/>
        </p:nvSpPr>
        <p:spPr>
          <a:xfrm>
            <a:off x="0" y="1859223"/>
            <a:ext cx="3004065" cy="3680862"/>
          </a:xfrm>
          <a:prstGeom prst="rect">
            <a:avLst/>
          </a:prstGeom>
          <a:solidFill>
            <a:schemeClr val="accent2">
              <a:alpha val="100000"/>
            </a:schemeClr>
          </a:solidFill>
        </p:spPr>
      </p:sp>
      <p:sp>
        <p:nvSpPr>
          <p:cNvPr id="4" name="AutoShape 4"/>
          <p:cNvSpPr/>
          <p:nvPr/>
        </p:nvSpPr>
        <p:spPr>
          <a:xfrm>
            <a:off x="1599244" y="2206511"/>
            <a:ext cx="2986286" cy="2986286"/>
          </a:xfrm>
          <a:prstGeom prst="ellipse">
            <a:avLst/>
          </a:prstGeom>
          <a:noFill/>
        </p:spPr>
      </p:sp>
      <p:sp>
        <p:nvSpPr>
          <p:cNvPr id="5" name="TextBox 5"/>
          <p:cNvSpPr txBox="1"/>
          <p:nvPr/>
        </p:nvSpPr>
        <p:spPr>
          <a:xfrm>
            <a:off x="5189855" y="1279525"/>
            <a:ext cx="6364605" cy="5102225"/>
          </a:xfrm>
          <a:prstGeom prst="rect">
            <a:avLst/>
          </a:prstGeom>
        </p:spPr>
        <p:txBody>
          <a:bodyPr vert="horz" wrap="square" lIns="123825" tIns="123825" rIns="57150" bIns="123825" rtlCol="0" anchor="t" anchorCtr="0">
            <a:normAutofit fontScale="90000"/>
          </a:bodyPr>
          <a:lstStyle/>
          <a:p>
            <a:pPr>
              <a:lnSpc>
                <a:spcPct val="186000"/>
              </a:lnSpc>
            </a:pPr>
            <a:r>
              <a:rPr lang="en-US" b="1">
                <a:solidFill>
                  <a:srgbClr val="C00000">
                    <a:alpha val="100000"/>
                  </a:srgbClr>
                </a:solidFill>
                <a:latin typeface="微软雅黑" panose="020B0503020204020204" charset="-122"/>
                <a:ea typeface="微软雅黑" panose="020B0503020204020204" charset="-122"/>
                <a:cs typeface="微软雅黑" panose="020B0503020204020204" charset="-122"/>
              </a:rPr>
              <a:t>办理案件支出费用</a:t>
            </a:r>
            <a:endParaRPr lang="en-US"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nSpc>
                <a:spcPct val="186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扣除标准</a:t>
            </a:r>
          </a:p>
          <a:p>
            <a:pPr>
              <a:lnSpc>
                <a:spcPct val="186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律师从其分成收入中扣除办理案件支出费用的标准，由各省税务局根据当地律师办理案件费用支出的一般情况、律师与律师事务所之间的收入分成比例及其他相关参考因素，在律师当月分成收入的</a:t>
            </a:r>
            <a:r>
              <a:rPr lang="en-US" sz="1500">
                <a:solidFill>
                  <a:srgbClr val="FF0000">
                    <a:alpha val="100000"/>
                  </a:srgbClr>
                </a:solidFill>
                <a:latin typeface="微软雅黑" panose="020B0503020204020204" charset="-122"/>
                <a:ea typeface="微软雅黑" panose="020B0503020204020204" charset="-122"/>
                <a:cs typeface="微软雅黑" panose="020B0503020204020204" charset="-122"/>
              </a:rPr>
              <a:t>30%</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比例内确定。</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（计入其他扣除）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86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重复列支</a:t>
            </a:r>
          </a:p>
          <a:p>
            <a:pPr>
              <a:lnSpc>
                <a:spcPct val="186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实行上述收入分成办法的律师办案费用</a:t>
            </a:r>
            <a:r>
              <a:rPr lang="en-US" sz="1500">
                <a:solidFill>
                  <a:srgbClr val="C00000">
                    <a:alpha val="100000"/>
                  </a:srgbClr>
                </a:solidFill>
                <a:latin typeface="微软雅黑" panose="020B0503020204020204" charset="-122"/>
                <a:ea typeface="微软雅黑" panose="020B0503020204020204" charset="-122"/>
                <a:cs typeface="微软雅黑" panose="020B0503020204020204" charset="-122"/>
              </a:rPr>
              <a:t>不得</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在律师事务所</a:t>
            </a:r>
            <a:r>
              <a:rPr lang="en-US" sz="1500">
                <a:solidFill>
                  <a:srgbClr val="FF0000">
                    <a:alpha val="100000"/>
                  </a:srgbClr>
                </a:solidFill>
                <a:latin typeface="微软雅黑" panose="020B0503020204020204" charset="-122"/>
                <a:ea typeface="微软雅黑" panose="020B0503020204020204" charset="-122"/>
                <a:cs typeface="微软雅黑" panose="020B0503020204020204" charset="-122"/>
              </a:rPr>
              <a:t>重复列支</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p>
          <a:p>
            <a:pPr>
              <a:lnSpc>
                <a:spcPct val="186000"/>
              </a:lnSpc>
            </a:pPr>
            <a:r>
              <a:rPr lang="zh-CN" alt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政策依据</a:t>
            </a:r>
            <a:endPar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nSpc>
                <a:spcPct val="186000"/>
              </a:lnSpc>
            </a:pP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国家税务总局关于律师事务所从业人员取得收入征收个人所得税有关业务问题的通知</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国税发〔2000〕149号</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《国家税务总局关于律师事务所从业人员有关个人所得税问题的公告》（</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国家税务总局公告2012年第53号</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pic>
        <p:nvPicPr>
          <p:cNvPr id="6" name="Picture 6"/>
          <p:cNvPicPr>
            <a:picLocks noChangeAspect="1"/>
          </p:cNvPicPr>
          <p:nvPr/>
        </p:nvPicPr>
        <p:blipFill>
          <a:blip r:embed="rId3">
            <a:alphaModFix/>
          </a:blip>
          <a:srcRect l="16542" r="16542"/>
          <a:stretch>
            <a:fillRect/>
          </a:stretch>
        </p:blipFill>
        <p:spPr>
          <a:xfrm>
            <a:off x="1644228" y="2251495"/>
            <a:ext cx="2896317" cy="2896317"/>
          </a:xfrm>
          <a:prstGeom prst="ellipse">
            <a:avLst/>
          </a:prstGeom>
        </p:spPr>
      </p:pic>
      <p:grpSp>
        <p:nvGrpSpPr>
          <p:cNvPr id="7" name="Group 7"/>
          <p:cNvGrpSpPr/>
          <p:nvPr/>
        </p:nvGrpSpPr>
        <p:grpSpPr>
          <a:xfrm>
            <a:off x="454963" y="93878"/>
            <a:ext cx="10641129" cy="914400"/>
            <a:chOff x="454963" y="93878"/>
            <a:chExt cx="10641129" cy="914400"/>
          </a:xfrm>
        </p:grpSpPr>
        <p:sp>
          <p:nvSpPr>
            <p:cNvPr id="8" name="AutoShape 8"/>
            <p:cNvSpPr/>
            <p:nvPr/>
          </p:nvSpPr>
          <p:spPr>
            <a:xfrm>
              <a:off x="454963" y="331168"/>
              <a:ext cx="84147" cy="84147"/>
            </a:xfrm>
            <a:prstGeom prst="ellipse">
              <a:avLst/>
            </a:prstGeom>
            <a:solidFill>
              <a:schemeClr val="accent1">
                <a:alpha val="100000"/>
              </a:schemeClr>
            </a:solidFill>
          </p:spPr>
        </p:sp>
        <p:sp>
          <p:nvSpPr>
            <p:cNvPr id="9" name="AutoShape 9"/>
            <p:cNvSpPr/>
            <p:nvPr/>
          </p:nvSpPr>
          <p:spPr>
            <a:xfrm>
              <a:off x="575049" y="337743"/>
              <a:ext cx="78137" cy="78137"/>
            </a:xfrm>
            <a:prstGeom prst="ellipse">
              <a:avLst/>
            </a:prstGeom>
            <a:solidFill>
              <a:schemeClr val="accent1">
                <a:alpha val="80000"/>
              </a:schemeClr>
            </a:solidFill>
          </p:spPr>
        </p:sp>
        <p:sp>
          <p:nvSpPr>
            <p:cNvPr id="10" name="AutoShape 10"/>
            <p:cNvSpPr/>
            <p:nvPr/>
          </p:nvSpPr>
          <p:spPr>
            <a:xfrm>
              <a:off x="689125" y="339460"/>
              <a:ext cx="74704" cy="74704"/>
            </a:xfrm>
            <a:prstGeom prst="ellipse">
              <a:avLst/>
            </a:prstGeom>
            <a:solidFill>
              <a:schemeClr val="accent1">
                <a:alpha val="60000"/>
              </a:schemeClr>
            </a:solidFill>
          </p:spPr>
        </p:sp>
        <p:sp>
          <p:nvSpPr>
            <p:cNvPr id="11" name="AutoShape 11"/>
            <p:cNvSpPr/>
            <p:nvPr/>
          </p:nvSpPr>
          <p:spPr>
            <a:xfrm>
              <a:off x="799768" y="348430"/>
              <a:ext cx="69238" cy="69238"/>
            </a:xfrm>
            <a:prstGeom prst="ellipse">
              <a:avLst/>
            </a:prstGeom>
            <a:solidFill>
              <a:schemeClr val="accent1">
                <a:alpha val="40000"/>
              </a:schemeClr>
            </a:solidFill>
          </p:spPr>
        </p:sp>
        <p:sp>
          <p:nvSpPr>
            <p:cNvPr id="12" name="AutoShape 12"/>
            <p:cNvSpPr/>
            <p:nvPr/>
          </p:nvSpPr>
          <p:spPr>
            <a:xfrm>
              <a:off x="904945" y="344297"/>
              <a:ext cx="65594" cy="65594"/>
            </a:xfrm>
            <a:prstGeom prst="ellipse">
              <a:avLst/>
            </a:prstGeom>
            <a:solidFill>
              <a:schemeClr val="accent1">
                <a:alpha val="20000"/>
              </a:schemeClr>
            </a:solidFill>
          </p:spPr>
        </p:sp>
        <p:sp>
          <p:nvSpPr>
            <p:cNvPr id="13" name="AutoShape 13"/>
            <p:cNvSpPr/>
            <p:nvPr/>
          </p:nvSpPr>
          <p:spPr>
            <a:xfrm>
              <a:off x="454963" y="448942"/>
              <a:ext cx="84147" cy="84147"/>
            </a:xfrm>
            <a:prstGeom prst="ellipse">
              <a:avLst/>
            </a:prstGeom>
            <a:solidFill>
              <a:schemeClr val="accent1">
                <a:alpha val="100000"/>
              </a:schemeClr>
            </a:solidFill>
          </p:spPr>
        </p:sp>
        <p:sp>
          <p:nvSpPr>
            <p:cNvPr id="14" name="AutoShape 14"/>
            <p:cNvSpPr/>
            <p:nvPr/>
          </p:nvSpPr>
          <p:spPr>
            <a:xfrm>
              <a:off x="575049" y="455517"/>
              <a:ext cx="78137" cy="78137"/>
            </a:xfrm>
            <a:prstGeom prst="ellipse">
              <a:avLst/>
            </a:prstGeom>
            <a:solidFill>
              <a:schemeClr val="accent1">
                <a:alpha val="80000"/>
              </a:schemeClr>
            </a:solidFill>
          </p:spPr>
        </p:sp>
        <p:sp>
          <p:nvSpPr>
            <p:cNvPr id="15" name="AutoShape 15"/>
            <p:cNvSpPr/>
            <p:nvPr/>
          </p:nvSpPr>
          <p:spPr>
            <a:xfrm>
              <a:off x="689125" y="457233"/>
              <a:ext cx="74704" cy="74704"/>
            </a:xfrm>
            <a:prstGeom prst="ellipse">
              <a:avLst/>
            </a:prstGeom>
            <a:solidFill>
              <a:schemeClr val="accent1">
                <a:alpha val="60000"/>
              </a:schemeClr>
            </a:solidFill>
          </p:spPr>
        </p:sp>
        <p:sp>
          <p:nvSpPr>
            <p:cNvPr id="16" name="AutoShape 16"/>
            <p:cNvSpPr/>
            <p:nvPr/>
          </p:nvSpPr>
          <p:spPr>
            <a:xfrm>
              <a:off x="799768" y="466203"/>
              <a:ext cx="69238" cy="69238"/>
            </a:xfrm>
            <a:prstGeom prst="ellipse">
              <a:avLst/>
            </a:prstGeom>
            <a:solidFill>
              <a:schemeClr val="accent1">
                <a:alpha val="40000"/>
              </a:schemeClr>
            </a:solidFill>
          </p:spPr>
        </p:sp>
        <p:sp>
          <p:nvSpPr>
            <p:cNvPr id="17" name="AutoShape 17"/>
            <p:cNvSpPr/>
            <p:nvPr/>
          </p:nvSpPr>
          <p:spPr>
            <a:xfrm>
              <a:off x="904945" y="462070"/>
              <a:ext cx="65594" cy="65594"/>
            </a:xfrm>
            <a:prstGeom prst="ellipse">
              <a:avLst/>
            </a:prstGeom>
            <a:solidFill>
              <a:schemeClr val="accent1">
                <a:alpha val="20000"/>
              </a:schemeClr>
            </a:solidFill>
          </p:spPr>
        </p:sp>
        <p:sp>
          <p:nvSpPr>
            <p:cNvPr id="18" name="AutoShape 18"/>
            <p:cNvSpPr/>
            <p:nvPr/>
          </p:nvSpPr>
          <p:spPr>
            <a:xfrm>
              <a:off x="454963" y="566715"/>
              <a:ext cx="84147" cy="84147"/>
            </a:xfrm>
            <a:prstGeom prst="ellipse">
              <a:avLst/>
            </a:prstGeom>
            <a:solidFill>
              <a:schemeClr val="accent1">
                <a:alpha val="100000"/>
              </a:schemeClr>
            </a:solidFill>
          </p:spPr>
        </p:sp>
        <p:sp>
          <p:nvSpPr>
            <p:cNvPr id="19" name="AutoShape 19"/>
            <p:cNvSpPr/>
            <p:nvPr/>
          </p:nvSpPr>
          <p:spPr>
            <a:xfrm>
              <a:off x="575049" y="573291"/>
              <a:ext cx="78137" cy="78137"/>
            </a:xfrm>
            <a:prstGeom prst="ellipse">
              <a:avLst/>
            </a:prstGeom>
            <a:solidFill>
              <a:schemeClr val="accent1">
                <a:alpha val="80000"/>
              </a:schemeClr>
            </a:solidFill>
          </p:spPr>
        </p:sp>
        <p:sp>
          <p:nvSpPr>
            <p:cNvPr id="20" name="AutoShape 20"/>
            <p:cNvSpPr/>
            <p:nvPr/>
          </p:nvSpPr>
          <p:spPr>
            <a:xfrm>
              <a:off x="689125" y="575007"/>
              <a:ext cx="74704" cy="74704"/>
            </a:xfrm>
            <a:prstGeom prst="ellipse">
              <a:avLst/>
            </a:prstGeom>
            <a:solidFill>
              <a:schemeClr val="accent1">
                <a:alpha val="60000"/>
              </a:schemeClr>
            </a:solidFill>
          </p:spPr>
        </p:sp>
        <p:sp>
          <p:nvSpPr>
            <p:cNvPr id="21" name="AutoShape 21"/>
            <p:cNvSpPr/>
            <p:nvPr/>
          </p:nvSpPr>
          <p:spPr>
            <a:xfrm>
              <a:off x="799768" y="583977"/>
              <a:ext cx="69238" cy="69238"/>
            </a:xfrm>
            <a:prstGeom prst="ellipse">
              <a:avLst/>
            </a:prstGeom>
            <a:solidFill>
              <a:schemeClr val="accent1">
                <a:alpha val="40000"/>
              </a:schemeClr>
            </a:solidFill>
          </p:spPr>
        </p:sp>
        <p:sp>
          <p:nvSpPr>
            <p:cNvPr id="22" name="AutoShape 22"/>
            <p:cNvSpPr/>
            <p:nvPr/>
          </p:nvSpPr>
          <p:spPr>
            <a:xfrm>
              <a:off x="904945" y="579844"/>
              <a:ext cx="65594" cy="65594"/>
            </a:xfrm>
            <a:prstGeom prst="ellipse">
              <a:avLst/>
            </a:prstGeom>
            <a:solidFill>
              <a:schemeClr val="accent1">
                <a:alpha val="20000"/>
              </a:schemeClr>
            </a:solidFill>
          </p:spPr>
        </p:sp>
        <p:sp>
          <p:nvSpPr>
            <p:cNvPr id="23" name="AutoShape 23"/>
            <p:cNvSpPr/>
            <p:nvPr/>
          </p:nvSpPr>
          <p:spPr>
            <a:xfrm>
              <a:off x="454963" y="684489"/>
              <a:ext cx="84147" cy="84147"/>
            </a:xfrm>
            <a:prstGeom prst="ellipse">
              <a:avLst/>
            </a:prstGeom>
            <a:solidFill>
              <a:schemeClr val="accent1">
                <a:alpha val="100000"/>
              </a:schemeClr>
            </a:solidFill>
          </p:spPr>
        </p:sp>
        <p:sp>
          <p:nvSpPr>
            <p:cNvPr id="24" name="AutoShape 24"/>
            <p:cNvSpPr/>
            <p:nvPr/>
          </p:nvSpPr>
          <p:spPr>
            <a:xfrm>
              <a:off x="575049" y="691064"/>
              <a:ext cx="78137" cy="78137"/>
            </a:xfrm>
            <a:prstGeom prst="ellipse">
              <a:avLst/>
            </a:prstGeom>
            <a:solidFill>
              <a:schemeClr val="accent1">
                <a:alpha val="80000"/>
              </a:schemeClr>
            </a:solidFill>
          </p:spPr>
        </p:sp>
        <p:sp>
          <p:nvSpPr>
            <p:cNvPr id="25" name="AutoShape 25"/>
            <p:cNvSpPr/>
            <p:nvPr/>
          </p:nvSpPr>
          <p:spPr>
            <a:xfrm>
              <a:off x="689125" y="692781"/>
              <a:ext cx="74704" cy="74704"/>
            </a:xfrm>
            <a:prstGeom prst="ellipse">
              <a:avLst/>
            </a:prstGeom>
            <a:solidFill>
              <a:schemeClr val="accent1">
                <a:alpha val="60000"/>
              </a:schemeClr>
            </a:solidFill>
          </p:spPr>
        </p:sp>
        <p:sp>
          <p:nvSpPr>
            <p:cNvPr id="26" name="AutoShape 26"/>
            <p:cNvSpPr/>
            <p:nvPr/>
          </p:nvSpPr>
          <p:spPr>
            <a:xfrm>
              <a:off x="799768" y="701751"/>
              <a:ext cx="69238" cy="69238"/>
            </a:xfrm>
            <a:prstGeom prst="ellipse">
              <a:avLst/>
            </a:prstGeom>
            <a:solidFill>
              <a:schemeClr val="accent1">
                <a:alpha val="40000"/>
              </a:schemeClr>
            </a:solidFill>
          </p:spPr>
        </p:sp>
        <p:sp>
          <p:nvSpPr>
            <p:cNvPr id="27" name="AutoShape 27"/>
            <p:cNvSpPr/>
            <p:nvPr/>
          </p:nvSpPr>
          <p:spPr>
            <a:xfrm>
              <a:off x="904945" y="697618"/>
              <a:ext cx="65594" cy="65594"/>
            </a:xfrm>
            <a:prstGeom prst="ellipse">
              <a:avLst/>
            </a:prstGeom>
            <a:solidFill>
              <a:schemeClr val="accent1">
                <a:alpha val="20000"/>
              </a:schemeClr>
            </a:solidFill>
          </p:spPr>
        </p:sp>
        <p:sp>
          <p:nvSpPr>
            <p:cNvPr id="28" name="TextBox 28"/>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雇员律师个人所得税处理</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824385" y="841294"/>
            <a:ext cx="4968573" cy="5706182"/>
            <a:chOff x="6824385" y="841294"/>
            <a:chExt cx="4968573" cy="5706182"/>
          </a:xfrm>
        </p:grpSpPr>
        <p:pic>
          <p:nvPicPr>
            <p:cNvPr id="3" name="Picture 3"/>
            <p:cNvPicPr>
              <a:picLocks noChangeAspect="1"/>
            </p:cNvPicPr>
            <p:nvPr/>
          </p:nvPicPr>
          <p:blipFill>
            <a:blip r:embed="rId3">
              <a:alphaModFix/>
            </a:blip>
            <a:srcRect l="16667" r="16667"/>
            <a:stretch>
              <a:fillRect/>
            </a:stretch>
          </p:blipFill>
          <p:spPr>
            <a:xfrm>
              <a:off x="9032810" y="3787328"/>
              <a:ext cx="2760148" cy="2760148"/>
            </a:xfrm>
            <a:prstGeom prst="parallelogram">
              <a:avLst/>
            </a:prstGeom>
          </p:spPr>
        </p:pic>
        <p:pic>
          <p:nvPicPr>
            <p:cNvPr id="4" name="Picture 4"/>
            <p:cNvPicPr>
              <a:picLocks noChangeAspect="1"/>
            </p:cNvPicPr>
            <p:nvPr/>
          </p:nvPicPr>
          <p:blipFill>
            <a:blip r:embed="rId4">
              <a:alphaModFix/>
            </a:blip>
            <a:srcRect l="16792" r="16792"/>
            <a:stretch>
              <a:fillRect/>
            </a:stretch>
          </p:blipFill>
          <p:spPr>
            <a:xfrm>
              <a:off x="6824385" y="3787328"/>
              <a:ext cx="2760148" cy="2760148"/>
            </a:xfrm>
            <a:prstGeom prst="parallelogram">
              <a:avLst/>
            </a:prstGeom>
          </p:spPr>
        </p:pic>
        <p:pic>
          <p:nvPicPr>
            <p:cNvPr id="5" name="Picture 5"/>
            <p:cNvPicPr>
              <a:picLocks noChangeAspect="1"/>
            </p:cNvPicPr>
            <p:nvPr/>
          </p:nvPicPr>
          <p:blipFill>
            <a:blip r:embed="rId5">
              <a:alphaModFix/>
            </a:blip>
            <a:srcRect l="16667" r="16667"/>
            <a:stretch>
              <a:fillRect/>
            </a:stretch>
          </p:blipFill>
          <p:spPr>
            <a:xfrm>
              <a:off x="8544638" y="841294"/>
              <a:ext cx="2760148" cy="2760148"/>
            </a:xfrm>
            <a:prstGeom prst="parallelogram">
              <a:avLst/>
            </a:prstGeom>
          </p:spPr>
        </p:pic>
      </p:grpSp>
      <p:sp>
        <p:nvSpPr>
          <p:cNvPr id="6" name="Freeform 6"/>
          <p:cNvSpPr/>
          <p:nvPr/>
        </p:nvSpPr>
        <p:spPr>
          <a:xfrm>
            <a:off x="1017623" y="5380730"/>
            <a:ext cx="380341" cy="469833"/>
          </a:xfrm>
          <a:custGeom>
            <a:avLst/>
            <a:gdLst/>
            <a:ahLst/>
            <a:cxnLst/>
            <a:rect l="l" t="t" r="r" b="b"/>
            <a:pathLst>
              <a:path w="1905000" h="1905000">
                <a:moveTo>
                  <a:pt x="762000" y="0"/>
                </a:moveTo>
                <a:lnTo>
                  <a:pt x="1905000" y="0"/>
                </a:lnTo>
                <a:lnTo>
                  <a:pt x="1143000" y="952500"/>
                </a:lnTo>
                <a:lnTo>
                  <a:pt x="1905000" y="1905000"/>
                </a:lnTo>
                <a:lnTo>
                  <a:pt x="762000" y="1905000"/>
                </a:lnTo>
                <a:lnTo>
                  <a:pt x="0" y="952500"/>
                </a:lnTo>
                <a:lnTo>
                  <a:pt x="762000" y="0"/>
                </a:lnTo>
                <a:close/>
              </a:path>
            </a:pathLst>
          </a:custGeom>
          <a:solidFill>
            <a:schemeClr val="accent2">
              <a:alpha val="100000"/>
            </a:schemeClr>
          </a:solidFill>
        </p:spPr>
      </p:sp>
      <p:sp>
        <p:nvSpPr>
          <p:cNvPr id="7" name="Freeform 7"/>
          <p:cNvSpPr/>
          <p:nvPr/>
        </p:nvSpPr>
        <p:spPr>
          <a:xfrm>
            <a:off x="1397964" y="5380730"/>
            <a:ext cx="380341" cy="469833"/>
          </a:xfrm>
          <a:custGeom>
            <a:avLst/>
            <a:gdLst/>
            <a:ahLst/>
            <a:cxnLst/>
            <a:rect l="l" t="t" r="r" b="b"/>
            <a:pathLst>
              <a:path w="1905000" h="1905000">
                <a:moveTo>
                  <a:pt x="762000" y="0"/>
                </a:moveTo>
                <a:lnTo>
                  <a:pt x="1905000" y="0"/>
                </a:lnTo>
                <a:lnTo>
                  <a:pt x="1143000" y="952500"/>
                </a:lnTo>
                <a:lnTo>
                  <a:pt x="1905000" y="1905000"/>
                </a:lnTo>
                <a:lnTo>
                  <a:pt x="762000" y="1905000"/>
                </a:lnTo>
                <a:lnTo>
                  <a:pt x="0" y="952500"/>
                </a:lnTo>
                <a:lnTo>
                  <a:pt x="762000" y="0"/>
                </a:lnTo>
                <a:close/>
              </a:path>
            </a:pathLst>
          </a:custGeom>
          <a:solidFill>
            <a:schemeClr val="accent2">
              <a:lumMod val="60000"/>
              <a:lumOff val="40000"/>
              <a:alpha val="100000"/>
            </a:schemeClr>
          </a:solidFill>
        </p:spPr>
      </p:sp>
      <p:sp>
        <p:nvSpPr>
          <p:cNvPr id="8" name="Freeform 8"/>
          <p:cNvSpPr/>
          <p:nvPr/>
        </p:nvSpPr>
        <p:spPr>
          <a:xfrm>
            <a:off x="1778306" y="5380730"/>
            <a:ext cx="380341" cy="469833"/>
          </a:xfrm>
          <a:custGeom>
            <a:avLst/>
            <a:gdLst/>
            <a:ahLst/>
            <a:cxnLst/>
            <a:rect l="l" t="t" r="r" b="b"/>
            <a:pathLst>
              <a:path w="1905000" h="1905000">
                <a:moveTo>
                  <a:pt x="762000" y="0"/>
                </a:moveTo>
                <a:lnTo>
                  <a:pt x="1905000" y="0"/>
                </a:lnTo>
                <a:lnTo>
                  <a:pt x="1143000" y="952500"/>
                </a:lnTo>
                <a:lnTo>
                  <a:pt x="1905000" y="1905000"/>
                </a:lnTo>
                <a:lnTo>
                  <a:pt x="762000" y="1905000"/>
                </a:lnTo>
                <a:lnTo>
                  <a:pt x="0" y="952500"/>
                </a:lnTo>
                <a:lnTo>
                  <a:pt x="762000" y="0"/>
                </a:lnTo>
                <a:close/>
              </a:path>
            </a:pathLst>
          </a:custGeom>
          <a:solidFill>
            <a:schemeClr val="accent2">
              <a:lumMod val="40000"/>
              <a:lumOff val="60000"/>
              <a:alpha val="100000"/>
            </a:schemeClr>
          </a:solidFill>
        </p:spPr>
      </p:sp>
      <p:sp>
        <p:nvSpPr>
          <p:cNvPr id="9" name="TextBox 9"/>
          <p:cNvSpPr txBox="1"/>
          <p:nvPr/>
        </p:nvSpPr>
        <p:spPr>
          <a:xfrm>
            <a:off x="763201" y="1453600"/>
            <a:ext cx="5647282" cy="3901440"/>
          </a:xfrm>
          <a:prstGeom prst="rect">
            <a:avLst/>
          </a:prstGeom>
        </p:spPr>
        <p:txBody>
          <a:bodyPr vert="horz" wrap="square" lIns="123825" tIns="123825" rIns="57150" bIns="123825" rtlCol="0" anchor="t" anchorCtr="0">
            <a:normAutofit/>
          </a:bodyPr>
          <a:lstStyle/>
          <a:p>
            <a:pPr>
              <a:lnSpc>
                <a:spcPct val="186000"/>
              </a:lnSpc>
            </a:pPr>
            <a:r>
              <a:rPr lang="en-US" sz="15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实扣实缴</a:t>
            </a:r>
          </a:p>
          <a:p>
            <a:pPr>
              <a:lnSpc>
                <a:spcPct val="186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       律师个人承担的按照律师协会规定参加的业务培训费用，可据实扣除（国家税务总局公告2012年53号）。</a:t>
            </a:r>
          </a:p>
        </p:txBody>
      </p:sp>
      <p:grpSp>
        <p:nvGrpSpPr>
          <p:cNvPr id="10" name="Group 10"/>
          <p:cNvGrpSpPr/>
          <p:nvPr/>
        </p:nvGrpSpPr>
        <p:grpSpPr>
          <a:xfrm>
            <a:off x="454963" y="93878"/>
            <a:ext cx="10641129" cy="914400"/>
            <a:chOff x="454963" y="93878"/>
            <a:chExt cx="10641129" cy="914400"/>
          </a:xfrm>
        </p:grpSpPr>
        <p:sp>
          <p:nvSpPr>
            <p:cNvPr id="11" name="AutoShape 11"/>
            <p:cNvSpPr/>
            <p:nvPr/>
          </p:nvSpPr>
          <p:spPr>
            <a:xfrm>
              <a:off x="454963" y="331168"/>
              <a:ext cx="84147" cy="84147"/>
            </a:xfrm>
            <a:prstGeom prst="ellipse">
              <a:avLst/>
            </a:prstGeom>
            <a:solidFill>
              <a:schemeClr val="accent1">
                <a:alpha val="100000"/>
              </a:schemeClr>
            </a:solidFill>
          </p:spPr>
        </p:sp>
        <p:sp>
          <p:nvSpPr>
            <p:cNvPr id="12" name="AutoShape 12"/>
            <p:cNvSpPr/>
            <p:nvPr/>
          </p:nvSpPr>
          <p:spPr>
            <a:xfrm>
              <a:off x="575049" y="337743"/>
              <a:ext cx="78137" cy="78137"/>
            </a:xfrm>
            <a:prstGeom prst="ellipse">
              <a:avLst/>
            </a:prstGeom>
            <a:solidFill>
              <a:schemeClr val="accent1">
                <a:alpha val="80000"/>
              </a:schemeClr>
            </a:solidFill>
          </p:spPr>
        </p:sp>
        <p:sp>
          <p:nvSpPr>
            <p:cNvPr id="13" name="AutoShape 13"/>
            <p:cNvSpPr/>
            <p:nvPr/>
          </p:nvSpPr>
          <p:spPr>
            <a:xfrm>
              <a:off x="689125" y="339460"/>
              <a:ext cx="74704" cy="74704"/>
            </a:xfrm>
            <a:prstGeom prst="ellipse">
              <a:avLst/>
            </a:prstGeom>
            <a:solidFill>
              <a:schemeClr val="accent1">
                <a:alpha val="60000"/>
              </a:schemeClr>
            </a:solidFill>
          </p:spPr>
        </p:sp>
        <p:sp>
          <p:nvSpPr>
            <p:cNvPr id="14" name="AutoShape 14"/>
            <p:cNvSpPr/>
            <p:nvPr/>
          </p:nvSpPr>
          <p:spPr>
            <a:xfrm>
              <a:off x="799768" y="348430"/>
              <a:ext cx="69238" cy="69238"/>
            </a:xfrm>
            <a:prstGeom prst="ellipse">
              <a:avLst/>
            </a:prstGeom>
            <a:solidFill>
              <a:schemeClr val="accent1">
                <a:alpha val="40000"/>
              </a:schemeClr>
            </a:solidFill>
          </p:spPr>
        </p:sp>
        <p:sp>
          <p:nvSpPr>
            <p:cNvPr id="15" name="AutoShape 15"/>
            <p:cNvSpPr/>
            <p:nvPr/>
          </p:nvSpPr>
          <p:spPr>
            <a:xfrm>
              <a:off x="904945" y="344297"/>
              <a:ext cx="65594" cy="65594"/>
            </a:xfrm>
            <a:prstGeom prst="ellipse">
              <a:avLst/>
            </a:prstGeom>
            <a:solidFill>
              <a:schemeClr val="accent1">
                <a:alpha val="20000"/>
              </a:schemeClr>
            </a:solidFill>
          </p:spPr>
        </p:sp>
        <p:sp>
          <p:nvSpPr>
            <p:cNvPr id="16" name="AutoShape 16"/>
            <p:cNvSpPr/>
            <p:nvPr/>
          </p:nvSpPr>
          <p:spPr>
            <a:xfrm>
              <a:off x="454963" y="448942"/>
              <a:ext cx="84147" cy="84147"/>
            </a:xfrm>
            <a:prstGeom prst="ellipse">
              <a:avLst/>
            </a:prstGeom>
            <a:solidFill>
              <a:schemeClr val="accent1">
                <a:alpha val="100000"/>
              </a:schemeClr>
            </a:solidFill>
          </p:spPr>
        </p:sp>
        <p:sp>
          <p:nvSpPr>
            <p:cNvPr id="17" name="AutoShape 17"/>
            <p:cNvSpPr/>
            <p:nvPr/>
          </p:nvSpPr>
          <p:spPr>
            <a:xfrm>
              <a:off x="575049" y="455517"/>
              <a:ext cx="78137" cy="78137"/>
            </a:xfrm>
            <a:prstGeom prst="ellipse">
              <a:avLst/>
            </a:prstGeom>
            <a:solidFill>
              <a:schemeClr val="accent1">
                <a:alpha val="80000"/>
              </a:schemeClr>
            </a:solidFill>
          </p:spPr>
        </p:sp>
        <p:sp>
          <p:nvSpPr>
            <p:cNvPr id="18" name="AutoShape 18"/>
            <p:cNvSpPr/>
            <p:nvPr/>
          </p:nvSpPr>
          <p:spPr>
            <a:xfrm>
              <a:off x="689125" y="457233"/>
              <a:ext cx="74704" cy="74704"/>
            </a:xfrm>
            <a:prstGeom prst="ellipse">
              <a:avLst/>
            </a:prstGeom>
            <a:solidFill>
              <a:schemeClr val="accent1">
                <a:alpha val="60000"/>
              </a:schemeClr>
            </a:solidFill>
          </p:spPr>
        </p:sp>
        <p:sp>
          <p:nvSpPr>
            <p:cNvPr id="19" name="AutoShape 19"/>
            <p:cNvSpPr/>
            <p:nvPr/>
          </p:nvSpPr>
          <p:spPr>
            <a:xfrm>
              <a:off x="799768" y="466203"/>
              <a:ext cx="69238" cy="69238"/>
            </a:xfrm>
            <a:prstGeom prst="ellipse">
              <a:avLst/>
            </a:prstGeom>
            <a:solidFill>
              <a:schemeClr val="accent1">
                <a:alpha val="40000"/>
              </a:schemeClr>
            </a:solidFill>
          </p:spPr>
        </p:sp>
        <p:sp>
          <p:nvSpPr>
            <p:cNvPr id="20" name="AutoShape 20"/>
            <p:cNvSpPr/>
            <p:nvPr/>
          </p:nvSpPr>
          <p:spPr>
            <a:xfrm>
              <a:off x="904945" y="462070"/>
              <a:ext cx="65594" cy="65594"/>
            </a:xfrm>
            <a:prstGeom prst="ellipse">
              <a:avLst/>
            </a:prstGeom>
            <a:solidFill>
              <a:schemeClr val="accent1">
                <a:alpha val="20000"/>
              </a:schemeClr>
            </a:solidFill>
          </p:spPr>
        </p:sp>
        <p:sp>
          <p:nvSpPr>
            <p:cNvPr id="21" name="AutoShape 21"/>
            <p:cNvSpPr/>
            <p:nvPr/>
          </p:nvSpPr>
          <p:spPr>
            <a:xfrm>
              <a:off x="454963" y="566715"/>
              <a:ext cx="84147" cy="84147"/>
            </a:xfrm>
            <a:prstGeom prst="ellipse">
              <a:avLst/>
            </a:prstGeom>
            <a:solidFill>
              <a:schemeClr val="accent1">
                <a:alpha val="100000"/>
              </a:schemeClr>
            </a:solidFill>
          </p:spPr>
        </p:sp>
        <p:sp>
          <p:nvSpPr>
            <p:cNvPr id="22" name="AutoShape 22"/>
            <p:cNvSpPr/>
            <p:nvPr/>
          </p:nvSpPr>
          <p:spPr>
            <a:xfrm>
              <a:off x="575049" y="573291"/>
              <a:ext cx="78137" cy="78137"/>
            </a:xfrm>
            <a:prstGeom prst="ellipse">
              <a:avLst/>
            </a:prstGeom>
            <a:solidFill>
              <a:schemeClr val="accent1">
                <a:alpha val="80000"/>
              </a:schemeClr>
            </a:solidFill>
          </p:spPr>
        </p:sp>
        <p:sp>
          <p:nvSpPr>
            <p:cNvPr id="23" name="AutoShape 23"/>
            <p:cNvSpPr/>
            <p:nvPr/>
          </p:nvSpPr>
          <p:spPr>
            <a:xfrm>
              <a:off x="689125" y="575007"/>
              <a:ext cx="74704" cy="74704"/>
            </a:xfrm>
            <a:prstGeom prst="ellipse">
              <a:avLst/>
            </a:prstGeom>
            <a:solidFill>
              <a:schemeClr val="accent1">
                <a:alpha val="60000"/>
              </a:schemeClr>
            </a:solidFill>
          </p:spPr>
        </p:sp>
        <p:sp>
          <p:nvSpPr>
            <p:cNvPr id="24" name="AutoShape 24"/>
            <p:cNvSpPr/>
            <p:nvPr/>
          </p:nvSpPr>
          <p:spPr>
            <a:xfrm>
              <a:off x="799768" y="583977"/>
              <a:ext cx="69238" cy="69238"/>
            </a:xfrm>
            <a:prstGeom prst="ellipse">
              <a:avLst/>
            </a:prstGeom>
            <a:solidFill>
              <a:schemeClr val="accent1">
                <a:alpha val="40000"/>
              </a:schemeClr>
            </a:solidFill>
          </p:spPr>
        </p:sp>
        <p:sp>
          <p:nvSpPr>
            <p:cNvPr id="25" name="AutoShape 25"/>
            <p:cNvSpPr/>
            <p:nvPr/>
          </p:nvSpPr>
          <p:spPr>
            <a:xfrm>
              <a:off x="904945" y="579844"/>
              <a:ext cx="65594" cy="65594"/>
            </a:xfrm>
            <a:prstGeom prst="ellipse">
              <a:avLst/>
            </a:prstGeom>
            <a:solidFill>
              <a:schemeClr val="accent1">
                <a:alpha val="20000"/>
              </a:schemeClr>
            </a:solidFill>
          </p:spPr>
        </p:sp>
        <p:sp>
          <p:nvSpPr>
            <p:cNvPr id="26" name="AutoShape 26"/>
            <p:cNvSpPr/>
            <p:nvPr/>
          </p:nvSpPr>
          <p:spPr>
            <a:xfrm>
              <a:off x="454963" y="684489"/>
              <a:ext cx="84147" cy="84147"/>
            </a:xfrm>
            <a:prstGeom prst="ellipse">
              <a:avLst/>
            </a:prstGeom>
            <a:solidFill>
              <a:schemeClr val="accent1">
                <a:alpha val="100000"/>
              </a:schemeClr>
            </a:solidFill>
          </p:spPr>
        </p:sp>
        <p:sp>
          <p:nvSpPr>
            <p:cNvPr id="27" name="AutoShape 27"/>
            <p:cNvSpPr/>
            <p:nvPr/>
          </p:nvSpPr>
          <p:spPr>
            <a:xfrm>
              <a:off x="575049" y="691064"/>
              <a:ext cx="78137" cy="78137"/>
            </a:xfrm>
            <a:prstGeom prst="ellipse">
              <a:avLst/>
            </a:prstGeom>
            <a:solidFill>
              <a:schemeClr val="accent1">
                <a:alpha val="80000"/>
              </a:schemeClr>
            </a:solidFill>
          </p:spPr>
        </p:sp>
        <p:sp>
          <p:nvSpPr>
            <p:cNvPr id="28" name="AutoShape 28"/>
            <p:cNvSpPr/>
            <p:nvPr/>
          </p:nvSpPr>
          <p:spPr>
            <a:xfrm>
              <a:off x="689125" y="692781"/>
              <a:ext cx="74704" cy="74704"/>
            </a:xfrm>
            <a:prstGeom prst="ellipse">
              <a:avLst/>
            </a:prstGeom>
            <a:solidFill>
              <a:schemeClr val="accent1">
                <a:alpha val="60000"/>
              </a:schemeClr>
            </a:solidFill>
          </p:spPr>
        </p:sp>
        <p:sp>
          <p:nvSpPr>
            <p:cNvPr id="29" name="AutoShape 29"/>
            <p:cNvSpPr/>
            <p:nvPr/>
          </p:nvSpPr>
          <p:spPr>
            <a:xfrm>
              <a:off x="799768" y="701751"/>
              <a:ext cx="69238" cy="69238"/>
            </a:xfrm>
            <a:prstGeom prst="ellipse">
              <a:avLst/>
            </a:prstGeom>
            <a:solidFill>
              <a:schemeClr val="accent1">
                <a:alpha val="40000"/>
              </a:schemeClr>
            </a:solidFill>
          </p:spPr>
        </p:sp>
        <p:sp>
          <p:nvSpPr>
            <p:cNvPr id="30" name="AutoShape 30"/>
            <p:cNvSpPr/>
            <p:nvPr/>
          </p:nvSpPr>
          <p:spPr>
            <a:xfrm>
              <a:off x="904945" y="697618"/>
              <a:ext cx="65594" cy="65594"/>
            </a:xfrm>
            <a:prstGeom prst="ellipse">
              <a:avLst/>
            </a:prstGeom>
            <a:solidFill>
              <a:schemeClr val="accent1">
                <a:alpha val="20000"/>
              </a:schemeClr>
            </a:solidFill>
          </p:spPr>
        </p:sp>
        <p:sp>
          <p:nvSpPr>
            <p:cNvPr id="31" name="TextBox 31"/>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雇员律师个人所得税处理</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6667" r="16667"/>
          <a:stretch>
            <a:fillRect/>
          </a:stretch>
        </p:blipFill>
        <p:spPr>
          <a:xfrm>
            <a:off x="705128" y="1258733"/>
            <a:ext cx="5140491" cy="5140490"/>
          </a:xfrm>
          <a:prstGeom prst="roundRect">
            <a:avLst/>
          </a:prstGeom>
        </p:spPr>
      </p:pic>
      <p:sp>
        <p:nvSpPr>
          <p:cNvPr id="3" name="TextBox 3"/>
          <p:cNvSpPr txBox="1"/>
          <p:nvPr/>
        </p:nvSpPr>
        <p:spPr>
          <a:xfrm>
            <a:off x="6422466" y="2839248"/>
            <a:ext cx="5064406" cy="994791"/>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律师以</a:t>
            </a:r>
            <a:r>
              <a:rPr lang="en-US" sz="1500">
                <a:solidFill>
                  <a:srgbClr val="C00000">
                    <a:alpha val="100000"/>
                  </a:srgbClr>
                </a:solidFill>
                <a:latin typeface="微软雅黑" panose="020B0503020204020204" charset="-122"/>
                <a:ea typeface="微软雅黑" panose="020B0503020204020204" charset="-122"/>
                <a:cs typeface="微软雅黑" panose="020B0503020204020204" charset="-122"/>
              </a:rPr>
              <a:t>个人名义</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再聘请</a:t>
            </a:r>
            <a:r>
              <a:rPr lang="en-US" sz="1500">
                <a:solidFill>
                  <a:srgbClr val="C00000">
                    <a:alpha val="100000"/>
                  </a:srgbClr>
                </a:solidFill>
                <a:latin typeface="微软雅黑" panose="020B0503020204020204" charset="-122"/>
                <a:ea typeface="微软雅黑" panose="020B0503020204020204" charset="-122"/>
                <a:cs typeface="微软雅黑" panose="020B0503020204020204" charset="-122"/>
              </a:rPr>
              <a:t>其他人员</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为其工作而支付的报酬，应由该律师按照“劳务报酬所得”应税项目负责代扣代缴个人所得税。</a:t>
            </a:r>
          </a:p>
        </p:txBody>
      </p:sp>
      <p:sp>
        <p:nvSpPr>
          <p:cNvPr id="4" name="TextBox 4"/>
          <p:cNvSpPr txBox="1"/>
          <p:nvPr/>
        </p:nvSpPr>
        <p:spPr>
          <a:xfrm>
            <a:off x="6422466" y="2454057"/>
            <a:ext cx="4169507" cy="304165"/>
          </a:xfrm>
          <a:prstGeom prst="rect">
            <a:avLst/>
          </a:prstGeom>
        </p:spPr>
        <p:txBody>
          <a:bodyPr vert="horz" wrap="square" lIns="114300" tIns="57150" rIns="114300" bIns="57150" rtlCol="0" anchor="t" anchorCtr="0">
            <a:spAutoFit/>
          </a:bodyPr>
          <a:lstStyle/>
          <a:p>
            <a:pPr>
              <a:lnSpc>
                <a:spcPct val="77000"/>
              </a:lnSpc>
            </a:pPr>
            <a:r>
              <a:rPr lang="zh-CN" alt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律师以个人名义再聘请其他人员</a:t>
            </a:r>
          </a:p>
        </p:txBody>
      </p:sp>
      <p:grpSp>
        <p:nvGrpSpPr>
          <p:cNvPr id="9" name="Group 9"/>
          <p:cNvGrpSpPr/>
          <p:nvPr/>
        </p:nvGrpSpPr>
        <p:grpSpPr>
          <a:xfrm>
            <a:off x="454963" y="93878"/>
            <a:ext cx="10641129" cy="893445"/>
            <a:chOff x="454963" y="93878"/>
            <a:chExt cx="10641129" cy="893445"/>
          </a:xfrm>
        </p:grpSpPr>
        <p:sp>
          <p:nvSpPr>
            <p:cNvPr id="10" name="AutoShape 10"/>
            <p:cNvSpPr/>
            <p:nvPr/>
          </p:nvSpPr>
          <p:spPr>
            <a:xfrm>
              <a:off x="454963" y="331168"/>
              <a:ext cx="84147" cy="84147"/>
            </a:xfrm>
            <a:prstGeom prst="ellipse">
              <a:avLst/>
            </a:prstGeom>
            <a:solidFill>
              <a:schemeClr val="accent1">
                <a:alpha val="100000"/>
              </a:schemeClr>
            </a:solidFill>
          </p:spPr>
        </p:sp>
        <p:sp>
          <p:nvSpPr>
            <p:cNvPr id="11" name="AutoShape 11"/>
            <p:cNvSpPr/>
            <p:nvPr/>
          </p:nvSpPr>
          <p:spPr>
            <a:xfrm>
              <a:off x="575049" y="337743"/>
              <a:ext cx="78137" cy="78137"/>
            </a:xfrm>
            <a:prstGeom prst="ellipse">
              <a:avLst/>
            </a:prstGeom>
            <a:solidFill>
              <a:schemeClr val="accent1">
                <a:alpha val="80000"/>
              </a:schemeClr>
            </a:solidFill>
          </p:spPr>
        </p:sp>
        <p:sp>
          <p:nvSpPr>
            <p:cNvPr id="12" name="AutoShape 12"/>
            <p:cNvSpPr/>
            <p:nvPr/>
          </p:nvSpPr>
          <p:spPr>
            <a:xfrm>
              <a:off x="689125" y="339460"/>
              <a:ext cx="74704" cy="74704"/>
            </a:xfrm>
            <a:prstGeom prst="ellipse">
              <a:avLst/>
            </a:prstGeom>
            <a:solidFill>
              <a:schemeClr val="accent1">
                <a:alpha val="60000"/>
              </a:schemeClr>
            </a:solidFill>
          </p:spPr>
        </p:sp>
        <p:sp>
          <p:nvSpPr>
            <p:cNvPr id="13" name="AutoShape 13"/>
            <p:cNvSpPr/>
            <p:nvPr/>
          </p:nvSpPr>
          <p:spPr>
            <a:xfrm>
              <a:off x="799768" y="348430"/>
              <a:ext cx="69238" cy="69238"/>
            </a:xfrm>
            <a:prstGeom prst="ellipse">
              <a:avLst/>
            </a:prstGeom>
            <a:solidFill>
              <a:schemeClr val="accent1">
                <a:alpha val="40000"/>
              </a:schemeClr>
            </a:solidFill>
          </p:spPr>
        </p:sp>
        <p:sp>
          <p:nvSpPr>
            <p:cNvPr id="14" name="AutoShape 14"/>
            <p:cNvSpPr/>
            <p:nvPr/>
          </p:nvSpPr>
          <p:spPr>
            <a:xfrm>
              <a:off x="904945" y="344297"/>
              <a:ext cx="65594" cy="65594"/>
            </a:xfrm>
            <a:prstGeom prst="ellipse">
              <a:avLst/>
            </a:prstGeom>
            <a:solidFill>
              <a:schemeClr val="accent1">
                <a:alpha val="20000"/>
              </a:schemeClr>
            </a:solidFill>
          </p:spPr>
        </p:sp>
        <p:sp>
          <p:nvSpPr>
            <p:cNvPr id="15" name="AutoShape 15"/>
            <p:cNvSpPr/>
            <p:nvPr/>
          </p:nvSpPr>
          <p:spPr>
            <a:xfrm>
              <a:off x="454963" y="448942"/>
              <a:ext cx="84147" cy="84147"/>
            </a:xfrm>
            <a:prstGeom prst="ellipse">
              <a:avLst/>
            </a:prstGeom>
            <a:solidFill>
              <a:schemeClr val="accent1">
                <a:alpha val="100000"/>
              </a:schemeClr>
            </a:solidFill>
          </p:spPr>
        </p:sp>
        <p:sp>
          <p:nvSpPr>
            <p:cNvPr id="16" name="AutoShape 16"/>
            <p:cNvSpPr/>
            <p:nvPr/>
          </p:nvSpPr>
          <p:spPr>
            <a:xfrm>
              <a:off x="575049" y="455517"/>
              <a:ext cx="78137" cy="78137"/>
            </a:xfrm>
            <a:prstGeom prst="ellipse">
              <a:avLst/>
            </a:prstGeom>
            <a:solidFill>
              <a:schemeClr val="accent1">
                <a:alpha val="80000"/>
              </a:schemeClr>
            </a:solidFill>
          </p:spPr>
        </p:sp>
        <p:sp>
          <p:nvSpPr>
            <p:cNvPr id="17" name="AutoShape 17"/>
            <p:cNvSpPr/>
            <p:nvPr/>
          </p:nvSpPr>
          <p:spPr>
            <a:xfrm>
              <a:off x="689125" y="457233"/>
              <a:ext cx="74704" cy="74704"/>
            </a:xfrm>
            <a:prstGeom prst="ellipse">
              <a:avLst/>
            </a:prstGeom>
            <a:solidFill>
              <a:schemeClr val="accent1">
                <a:alpha val="60000"/>
              </a:schemeClr>
            </a:solidFill>
          </p:spPr>
        </p:sp>
        <p:sp>
          <p:nvSpPr>
            <p:cNvPr id="18" name="AutoShape 18"/>
            <p:cNvSpPr/>
            <p:nvPr/>
          </p:nvSpPr>
          <p:spPr>
            <a:xfrm>
              <a:off x="799768" y="466203"/>
              <a:ext cx="69238" cy="69238"/>
            </a:xfrm>
            <a:prstGeom prst="ellipse">
              <a:avLst/>
            </a:prstGeom>
            <a:solidFill>
              <a:schemeClr val="accent1">
                <a:alpha val="40000"/>
              </a:schemeClr>
            </a:solidFill>
          </p:spPr>
        </p:sp>
        <p:sp>
          <p:nvSpPr>
            <p:cNvPr id="19" name="AutoShape 19"/>
            <p:cNvSpPr/>
            <p:nvPr/>
          </p:nvSpPr>
          <p:spPr>
            <a:xfrm>
              <a:off x="904945" y="462070"/>
              <a:ext cx="65594" cy="65594"/>
            </a:xfrm>
            <a:prstGeom prst="ellipse">
              <a:avLst/>
            </a:prstGeom>
            <a:solidFill>
              <a:schemeClr val="accent1">
                <a:alpha val="20000"/>
              </a:schemeClr>
            </a:solidFill>
          </p:spPr>
        </p:sp>
        <p:sp>
          <p:nvSpPr>
            <p:cNvPr id="20" name="AutoShape 20"/>
            <p:cNvSpPr/>
            <p:nvPr/>
          </p:nvSpPr>
          <p:spPr>
            <a:xfrm>
              <a:off x="454963" y="566715"/>
              <a:ext cx="84147" cy="84147"/>
            </a:xfrm>
            <a:prstGeom prst="ellipse">
              <a:avLst/>
            </a:prstGeom>
            <a:solidFill>
              <a:schemeClr val="accent1">
                <a:alpha val="100000"/>
              </a:schemeClr>
            </a:solidFill>
          </p:spPr>
        </p:sp>
        <p:sp>
          <p:nvSpPr>
            <p:cNvPr id="21" name="AutoShape 21"/>
            <p:cNvSpPr/>
            <p:nvPr/>
          </p:nvSpPr>
          <p:spPr>
            <a:xfrm>
              <a:off x="575049" y="573291"/>
              <a:ext cx="78137" cy="78137"/>
            </a:xfrm>
            <a:prstGeom prst="ellipse">
              <a:avLst/>
            </a:prstGeom>
            <a:solidFill>
              <a:schemeClr val="accent1">
                <a:alpha val="80000"/>
              </a:schemeClr>
            </a:solidFill>
          </p:spPr>
        </p:sp>
        <p:sp>
          <p:nvSpPr>
            <p:cNvPr id="22" name="AutoShape 22"/>
            <p:cNvSpPr/>
            <p:nvPr/>
          </p:nvSpPr>
          <p:spPr>
            <a:xfrm>
              <a:off x="689125" y="575007"/>
              <a:ext cx="74704" cy="74704"/>
            </a:xfrm>
            <a:prstGeom prst="ellipse">
              <a:avLst/>
            </a:prstGeom>
            <a:solidFill>
              <a:schemeClr val="accent1">
                <a:alpha val="60000"/>
              </a:schemeClr>
            </a:solidFill>
          </p:spPr>
        </p:sp>
        <p:sp>
          <p:nvSpPr>
            <p:cNvPr id="23" name="AutoShape 23"/>
            <p:cNvSpPr/>
            <p:nvPr/>
          </p:nvSpPr>
          <p:spPr>
            <a:xfrm>
              <a:off x="799768" y="583977"/>
              <a:ext cx="69238" cy="69238"/>
            </a:xfrm>
            <a:prstGeom prst="ellipse">
              <a:avLst/>
            </a:prstGeom>
            <a:solidFill>
              <a:schemeClr val="accent1">
                <a:alpha val="40000"/>
              </a:schemeClr>
            </a:solidFill>
          </p:spPr>
        </p:sp>
        <p:sp>
          <p:nvSpPr>
            <p:cNvPr id="24" name="AutoShape 24"/>
            <p:cNvSpPr/>
            <p:nvPr/>
          </p:nvSpPr>
          <p:spPr>
            <a:xfrm>
              <a:off x="904945" y="579844"/>
              <a:ext cx="65594" cy="65594"/>
            </a:xfrm>
            <a:prstGeom prst="ellipse">
              <a:avLst/>
            </a:prstGeom>
            <a:solidFill>
              <a:schemeClr val="accent1">
                <a:alpha val="20000"/>
              </a:schemeClr>
            </a:solidFill>
          </p:spPr>
        </p:sp>
        <p:sp>
          <p:nvSpPr>
            <p:cNvPr id="25" name="AutoShape 25"/>
            <p:cNvSpPr/>
            <p:nvPr/>
          </p:nvSpPr>
          <p:spPr>
            <a:xfrm>
              <a:off x="454963" y="684489"/>
              <a:ext cx="84147" cy="84147"/>
            </a:xfrm>
            <a:prstGeom prst="ellipse">
              <a:avLst/>
            </a:prstGeom>
            <a:solidFill>
              <a:schemeClr val="accent1">
                <a:alpha val="100000"/>
              </a:schemeClr>
            </a:solidFill>
          </p:spPr>
        </p:sp>
        <p:sp>
          <p:nvSpPr>
            <p:cNvPr id="26" name="AutoShape 26"/>
            <p:cNvSpPr/>
            <p:nvPr/>
          </p:nvSpPr>
          <p:spPr>
            <a:xfrm>
              <a:off x="575049" y="691064"/>
              <a:ext cx="78137" cy="78137"/>
            </a:xfrm>
            <a:prstGeom prst="ellipse">
              <a:avLst/>
            </a:prstGeom>
            <a:solidFill>
              <a:schemeClr val="accent1">
                <a:alpha val="80000"/>
              </a:schemeClr>
            </a:solidFill>
          </p:spPr>
        </p:sp>
        <p:sp>
          <p:nvSpPr>
            <p:cNvPr id="27" name="AutoShape 27"/>
            <p:cNvSpPr/>
            <p:nvPr/>
          </p:nvSpPr>
          <p:spPr>
            <a:xfrm>
              <a:off x="689125" y="692781"/>
              <a:ext cx="74704" cy="74704"/>
            </a:xfrm>
            <a:prstGeom prst="ellipse">
              <a:avLst/>
            </a:prstGeom>
            <a:solidFill>
              <a:schemeClr val="accent1">
                <a:alpha val="60000"/>
              </a:schemeClr>
            </a:solidFill>
          </p:spPr>
        </p:sp>
        <p:sp>
          <p:nvSpPr>
            <p:cNvPr id="28" name="AutoShape 28"/>
            <p:cNvSpPr/>
            <p:nvPr/>
          </p:nvSpPr>
          <p:spPr>
            <a:xfrm>
              <a:off x="799768" y="701751"/>
              <a:ext cx="69238" cy="69238"/>
            </a:xfrm>
            <a:prstGeom prst="ellipse">
              <a:avLst/>
            </a:prstGeom>
            <a:solidFill>
              <a:schemeClr val="accent1">
                <a:alpha val="40000"/>
              </a:schemeClr>
            </a:solidFill>
          </p:spPr>
        </p:sp>
        <p:sp>
          <p:nvSpPr>
            <p:cNvPr id="29" name="AutoShape 29"/>
            <p:cNvSpPr/>
            <p:nvPr/>
          </p:nvSpPr>
          <p:spPr>
            <a:xfrm>
              <a:off x="904945" y="697618"/>
              <a:ext cx="65594" cy="65594"/>
            </a:xfrm>
            <a:prstGeom prst="ellipse">
              <a:avLst/>
            </a:prstGeom>
            <a:solidFill>
              <a:schemeClr val="accent1">
                <a:alpha val="20000"/>
              </a:schemeClr>
            </a:solidFill>
          </p:spPr>
        </p:sp>
        <p:sp>
          <p:nvSpPr>
            <p:cNvPr id="30" name="TextBox 30"/>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雇员律师个人所得税处理</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1" name="文本框 30"/>
          <p:cNvSpPr txBox="1"/>
          <p:nvPr/>
        </p:nvSpPr>
        <p:spPr>
          <a:xfrm>
            <a:off x="6422390" y="1752600"/>
            <a:ext cx="2780030" cy="605790"/>
          </a:xfrm>
          <a:prstGeom prst="rect">
            <a:avLst/>
          </a:prstGeom>
          <a:noFill/>
        </p:spPr>
        <p:txBody>
          <a:bodyPr wrap="square" rtlCol="0" anchor="t">
            <a:spAutoFit/>
          </a:bodyPr>
          <a:lstStyle/>
          <a:p>
            <a:pPr>
              <a:lnSpc>
                <a:spcPct val="186000"/>
              </a:lnSpc>
            </a:pPr>
            <a:r>
              <a:rPr lang="zh-CN" altLang="en-US" b="1">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代扣代缴劳务报酬所得</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6667" r="16667"/>
          <a:stretch>
            <a:fillRect/>
          </a:stretch>
        </p:blipFill>
        <p:spPr>
          <a:xfrm>
            <a:off x="704850" y="4888230"/>
            <a:ext cx="1510665" cy="1510665"/>
          </a:xfrm>
          <a:prstGeom prst="roundRect">
            <a:avLst/>
          </a:prstGeom>
        </p:spPr>
      </p:pic>
      <p:sp>
        <p:nvSpPr>
          <p:cNvPr id="3" name="TextBox 3"/>
          <p:cNvSpPr txBox="1"/>
          <p:nvPr/>
        </p:nvSpPr>
        <p:spPr>
          <a:xfrm>
            <a:off x="1393190" y="2077085"/>
            <a:ext cx="8591550" cy="1960880"/>
          </a:xfrm>
          <a:prstGeom prst="rect">
            <a:avLst/>
          </a:prstGeom>
        </p:spPr>
        <p:txBody>
          <a:bodyPr vert="horz" wrap="square" lIns="114300" tIns="57150" rIns="114300" bIns="57150" rtlCol="0" anchor="t" anchorCtr="0">
            <a:spAutoFit/>
          </a:bodyPr>
          <a:lstStyle/>
          <a:p>
            <a:pPr fontAlgn="auto">
              <a:lnSpc>
                <a:spcPct val="200000"/>
              </a:lnSpc>
            </a:pPr>
            <a:r>
              <a:rPr lang="en-US" sz="1500" b="1">
                <a:solidFill>
                  <a:schemeClr val="accent4">
                    <a:lumMod val="50000"/>
                  </a:schemeClr>
                </a:solidFill>
                <a:latin typeface="微软雅黑" panose="020B0503020204020204" charset="-122"/>
                <a:ea typeface="微软雅黑" panose="020B0503020204020204" charset="-122"/>
                <a:cs typeface="微软雅黑" panose="020B0503020204020204" charset="-122"/>
              </a:rPr>
              <a:t>例</a:t>
            </a:r>
            <a:r>
              <a:rPr lang="zh-CN" altLang="en-US" sz="1500" b="1">
                <a:solidFill>
                  <a:schemeClr val="accent4">
                    <a:lumMod val="50000"/>
                  </a:schemeClr>
                </a:solidFill>
                <a:latin typeface="微软雅黑" panose="020B0503020204020204" charset="-122"/>
                <a:ea typeface="微软雅黑" panose="020B0503020204020204" charset="-122"/>
                <a:cs typeface="微软雅黑" panose="020B0503020204020204" charset="-122"/>
              </a:rPr>
              <a:t>：</a:t>
            </a:r>
            <a:endParaRPr lang="en-US" sz="1500" b="1">
              <a:solidFill>
                <a:schemeClr val="accent4">
                  <a:lumMod val="50000"/>
                </a:schemeClr>
              </a:solidFill>
              <a:latin typeface="微软雅黑" panose="020B0503020204020204" charset="-122"/>
              <a:ea typeface="微软雅黑" panose="020B0503020204020204" charset="-122"/>
              <a:cs typeface="微软雅黑" panose="020B0503020204020204" charset="-122"/>
            </a:endParaRPr>
          </a:p>
          <a:p>
            <a:pPr fontAlgn="auto">
              <a:lnSpc>
                <a:spcPct val="200000"/>
              </a:lnSpc>
            </a:pPr>
            <a:r>
              <a:rPr lang="en-US" sz="1500">
                <a:latin typeface="微软雅黑" panose="020B0503020204020204" charset="-122"/>
                <a:ea typeface="微软雅黑" panose="020B0503020204020204" charset="-122"/>
                <a:cs typeface="微软雅黑" panose="020B0503020204020204" charset="-122"/>
              </a:rPr>
              <a:t>        王某是一家律师事务所的雇员，2023年1月取得分成收入10000元，工资收入2800元，不考虑其他条件，王某当月应预扣预缴个人所得税</a:t>
            </a:r>
            <a:r>
              <a:rPr lang="zh-CN" altLang="en-US" sz="1500">
                <a:latin typeface="微软雅黑" panose="020B0503020204020204" charset="-122"/>
                <a:ea typeface="微软雅黑" panose="020B0503020204020204" charset="-122"/>
                <a:cs typeface="微软雅黑" panose="020B0503020204020204" charset="-122"/>
              </a:rPr>
              <a:t>的计算如下：</a:t>
            </a:r>
          </a:p>
          <a:p>
            <a:pPr fontAlgn="auto">
              <a:lnSpc>
                <a:spcPct val="200000"/>
              </a:lnSpc>
            </a:pPr>
            <a:r>
              <a:rPr lang="zh-CN" altLang="en-US" sz="1500">
                <a:latin typeface="微软雅黑" panose="020B0503020204020204" charset="-122"/>
                <a:ea typeface="微软雅黑" panose="020B0503020204020204" charset="-122"/>
                <a:cs typeface="微软雅黑" panose="020B0503020204020204" charset="-122"/>
              </a:rPr>
              <a:t> </a:t>
            </a:r>
            <a:r>
              <a:rPr lang="en-US" altLang="zh-CN" sz="1500">
                <a:latin typeface="微软雅黑" panose="020B0503020204020204" charset="-122"/>
                <a:ea typeface="微软雅黑" panose="020B0503020204020204" charset="-122"/>
                <a:cs typeface="微软雅黑" panose="020B0503020204020204" charset="-122"/>
              </a:rPr>
              <a:t>          </a:t>
            </a:r>
            <a:r>
              <a:rPr lang="en-US" sz="1500">
                <a:latin typeface="微软雅黑" panose="020B0503020204020204" charset="-122"/>
                <a:ea typeface="微软雅黑" panose="020B0503020204020204" charset="-122"/>
                <a:cs typeface="微软雅黑" panose="020B0503020204020204" charset="-122"/>
              </a:rPr>
              <a:t>（10000×</a:t>
            </a:r>
            <a:r>
              <a:rPr lang="en-US" sz="1500">
                <a:solidFill>
                  <a:schemeClr val="tx1"/>
                </a:solidFill>
                <a:latin typeface="微软雅黑" panose="020B0503020204020204" charset="-122"/>
                <a:ea typeface="微软雅黑" panose="020B0503020204020204" charset="-122"/>
                <a:cs typeface="微软雅黑" panose="020B0503020204020204" charset="-122"/>
              </a:rPr>
              <a:t>（1-</a:t>
            </a:r>
            <a:r>
              <a:rPr lang="en-US" sz="1500" u="sng">
                <a:solidFill>
                  <a:schemeClr val="tx1"/>
                </a:solidFill>
                <a:latin typeface="微软雅黑" panose="020B0503020204020204" charset="-122"/>
                <a:ea typeface="微软雅黑" panose="020B0503020204020204" charset="-122"/>
                <a:cs typeface="微软雅黑" panose="020B0503020204020204" charset="-122"/>
              </a:rPr>
              <a:t>30%</a:t>
            </a:r>
            <a:r>
              <a:rPr lang="en-US" sz="1500">
                <a:solidFill>
                  <a:schemeClr val="tx1"/>
                </a:solidFill>
                <a:latin typeface="微软雅黑" panose="020B0503020204020204" charset="-122"/>
                <a:ea typeface="微软雅黑" panose="020B0503020204020204" charset="-122"/>
                <a:cs typeface="微软雅黑" panose="020B0503020204020204" charset="-122"/>
              </a:rPr>
              <a:t>）</a:t>
            </a:r>
            <a:r>
              <a:rPr lang="en-US" sz="1500">
                <a:latin typeface="微软雅黑" panose="020B0503020204020204" charset="-122"/>
                <a:ea typeface="微软雅黑" panose="020B0503020204020204" charset="-122"/>
                <a:cs typeface="微软雅黑" panose="020B0503020204020204" charset="-122"/>
              </a:rPr>
              <a:t>+2800-5000）×3%=144元</a:t>
            </a:r>
          </a:p>
        </p:txBody>
      </p:sp>
      <p:grpSp>
        <p:nvGrpSpPr>
          <p:cNvPr id="9" name="Group 9"/>
          <p:cNvGrpSpPr/>
          <p:nvPr/>
        </p:nvGrpSpPr>
        <p:grpSpPr>
          <a:xfrm>
            <a:off x="454963" y="93878"/>
            <a:ext cx="10641129" cy="893445"/>
            <a:chOff x="454963" y="93878"/>
            <a:chExt cx="10641129" cy="893445"/>
          </a:xfrm>
        </p:grpSpPr>
        <p:sp>
          <p:nvSpPr>
            <p:cNvPr id="10" name="AutoShape 10"/>
            <p:cNvSpPr/>
            <p:nvPr/>
          </p:nvSpPr>
          <p:spPr>
            <a:xfrm>
              <a:off x="454963" y="331168"/>
              <a:ext cx="84147" cy="84147"/>
            </a:xfrm>
            <a:prstGeom prst="ellipse">
              <a:avLst/>
            </a:prstGeom>
            <a:solidFill>
              <a:schemeClr val="accent1">
                <a:alpha val="100000"/>
              </a:schemeClr>
            </a:solidFill>
          </p:spPr>
        </p:sp>
        <p:sp>
          <p:nvSpPr>
            <p:cNvPr id="11" name="AutoShape 11"/>
            <p:cNvSpPr/>
            <p:nvPr/>
          </p:nvSpPr>
          <p:spPr>
            <a:xfrm>
              <a:off x="575049" y="337743"/>
              <a:ext cx="78137" cy="78137"/>
            </a:xfrm>
            <a:prstGeom prst="ellipse">
              <a:avLst/>
            </a:prstGeom>
            <a:solidFill>
              <a:schemeClr val="accent1">
                <a:alpha val="80000"/>
              </a:schemeClr>
            </a:solidFill>
          </p:spPr>
        </p:sp>
        <p:sp>
          <p:nvSpPr>
            <p:cNvPr id="12" name="AutoShape 12"/>
            <p:cNvSpPr/>
            <p:nvPr/>
          </p:nvSpPr>
          <p:spPr>
            <a:xfrm>
              <a:off x="689125" y="339460"/>
              <a:ext cx="74704" cy="74704"/>
            </a:xfrm>
            <a:prstGeom prst="ellipse">
              <a:avLst/>
            </a:prstGeom>
            <a:solidFill>
              <a:schemeClr val="accent1">
                <a:alpha val="60000"/>
              </a:schemeClr>
            </a:solidFill>
          </p:spPr>
        </p:sp>
        <p:sp>
          <p:nvSpPr>
            <p:cNvPr id="13" name="AutoShape 13"/>
            <p:cNvSpPr/>
            <p:nvPr/>
          </p:nvSpPr>
          <p:spPr>
            <a:xfrm>
              <a:off x="799768" y="348430"/>
              <a:ext cx="69238" cy="69238"/>
            </a:xfrm>
            <a:prstGeom prst="ellipse">
              <a:avLst/>
            </a:prstGeom>
            <a:solidFill>
              <a:schemeClr val="accent1">
                <a:alpha val="40000"/>
              </a:schemeClr>
            </a:solidFill>
          </p:spPr>
        </p:sp>
        <p:sp>
          <p:nvSpPr>
            <p:cNvPr id="14" name="AutoShape 14"/>
            <p:cNvSpPr/>
            <p:nvPr/>
          </p:nvSpPr>
          <p:spPr>
            <a:xfrm>
              <a:off x="904945" y="344297"/>
              <a:ext cx="65594" cy="65594"/>
            </a:xfrm>
            <a:prstGeom prst="ellipse">
              <a:avLst/>
            </a:prstGeom>
            <a:solidFill>
              <a:schemeClr val="accent1">
                <a:alpha val="20000"/>
              </a:schemeClr>
            </a:solidFill>
          </p:spPr>
        </p:sp>
        <p:sp>
          <p:nvSpPr>
            <p:cNvPr id="15" name="AutoShape 15"/>
            <p:cNvSpPr/>
            <p:nvPr/>
          </p:nvSpPr>
          <p:spPr>
            <a:xfrm>
              <a:off x="454963" y="448942"/>
              <a:ext cx="84147" cy="84147"/>
            </a:xfrm>
            <a:prstGeom prst="ellipse">
              <a:avLst/>
            </a:prstGeom>
            <a:solidFill>
              <a:schemeClr val="accent1">
                <a:alpha val="100000"/>
              </a:schemeClr>
            </a:solidFill>
          </p:spPr>
        </p:sp>
        <p:sp>
          <p:nvSpPr>
            <p:cNvPr id="16" name="AutoShape 16"/>
            <p:cNvSpPr/>
            <p:nvPr/>
          </p:nvSpPr>
          <p:spPr>
            <a:xfrm>
              <a:off x="575049" y="455517"/>
              <a:ext cx="78137" cy="78137"/>
            </a:xfrm>
            <a:prstGeom prst="ellipse">
              <a:avLst/>
            </a:prstGeom>
            <a:solidFill>
              <a:schemeClr val="accent1">
                <a:alpha val="80000"/>
              </a:schemeClr>
            </a:solidFill>
          </p:spPr>
        </p:sp>
        <p:sp>
          <p:nvSpPr>
            <p:cNvPr id="17" name="AutoShape 17"/>
            <p:cNvSpPr/>
            <p:nvPr/>
          </p:nvSpPr>
          <p:spPr>
            <a:xfrm>
              <a:off x="689125" y="457233"/>
              <a:ext cx="74704" cy="74704"/>
            </a:xfrm>
            <a:prstGeom prst="ellipse">
              <a:avLst/>
            </a:prstGeom>
            <a:solidFill>
              <a:schemeClr val="accent1">
                <a:alpha val="60000"/>
              </a:schemeClr>
            </a:solidFill>
          </p:spPr>
        </p:sp>
        <p:sp>
          <p:nvSpPr>
            <p:cNvPr id="18" name="AutoShape 18"/>
            <p:cNvSpPr/>
            <p:nvPr/>
          </p:nvSpPr>
          <p:spPr>
            <a:xfrm>
              <a:off x="799768" y="466203"/>
              <a:ext cx="69238" cy="69238"/>
            </a:xfrm>
            <a:prstGeom prst="ellipse">
              <a:avLst/>
            </a:prstGeom>
            <a:solidFill>
              <a:schemeClr val="accent1">
                <a:alpha val="40000"/>
              </a:schemeClr>
            </a:solidFill>
          </p:spPr>
        </p:sp>
        <p:sp>
          <p:nvSpPr>
            <p:cNvPr id="19" name="AutoShape 19"/>
            <p:cNvSpPr/>
            <p:nvPr/>
          </p:nvSpPr>
          <p:spPr>
            <a:xfrm>
              <a:off x="904945" y="462070"/>
              <a:ext cx="65594" cy="65594"/>
            </a:xfrm>
            <a:prstGeom prst="ellipse">
              <a:avLst/>
            </a:prstGeom>
            <a:solidFill>
              <a:schemeClr val="accent1">
                <a:alpha val="20000"/>
              </a:schemeClr>
            </a:solidFill>
          </p:spPr>
        </p:sp>
        <p:sp>
          <p:nvSpPr>
            <p:cNvPr id="20" name="AutoShape 20"/>
            <p:cNvSpPr/>
            <p:nvPr/>
          </p:nvSpPr>
          <p:spPr>
            <a:xfrm>
              <a:off x="454963" y="566715"/>
              <a:ext cx="84147" cy="84147"/>
            </a:xfrm>
            <a:prstGeom prst="ellipse">
              <a:avLst/>
            </a:prstGeom>
            <a:solidFill>
              <a:schemeClr val="accent1">
                <a:alpha val="100000"/>
              </a:schemeClr>
            </a:solidFill>
          </p:spPr>
        </p:sp>
        <p:sp>
          <p:nvSpPr>
            <p:cNvPr id="21" name="AutoShape 21"/>
            <p:cNvSpPr/>
            <p:nvPr/>
          </p:nvSpPr>
          <p:spPr>
            <a:xfrm>
              <a:off x="575049" y="573291"/>
              <a:ext cx="78137" cy="78137"/>
            </a:xfrm>
            <a:prstGeom prst="ellipse">
              <a:avLst/>
            </a:prstGeom>
            <a:solidFill>
              <a:schemeClr val="accent1">
                <a:alpha val="80000"/>
              </a:schemeClr>
            </a:solidFill>
          </p:spPr>
        </p:sp>
        <p:sp>
          <p:nvSpPr>
            <p:cNvPr id="22" name="AutoShape 22"/>
            <p:cNvSpPr/>
            <p:nvPr/>
          </p:nvSpPr>
          <p:spPr>
            <a:xfrm>
              <a:off x="689125" y="575007"/>
              <a:ext cx="74704" cy="74704"/>
            </a:xfrm>
            <a:prstGeom prst="ellipse">
              <a:avLst/>
            </a:prstGeom>
            <a:solidFill>
              <a:schemeClr val="accent1">
                <a:alpha val="60000"/>
              </a:schemeClr>
            </a:solidFill>
          </p:spPr>
        </p:sp>
        <p:sp>
          <p:nvSpPr>
            <p:cNvPr id="23" name="AutoShape 23"/>
            <p:cNvSpPr/>
            <p:nvPr/>
          </p:nvSpPr>
          <p:spPr>
            <a:xfrm>
              <a:off x="799768" y="583977"/>
              <a:ext cx="69238" cy="69238"/>
            </a:xfrm>
            <a:prstGeom prst="ellipse">
              <a:avLst/>
            </a:prstGeom>
            <a:solidFill>
              <a:schemeClr val="accent1">
                <a:alpha val="40000"/>
              </a:schemeClr>
            </a:solidFill>
          </p:spPr>
        </p:sp>
        <p:sp>
          <p:nvSpPr>
            <p:cNvPr id="24" name="AutoShape 24"/>
            <p:cNvSpPr/>
            <p:nvPr/>
          </p:nvSpPr>
          <p:spPr>
            <a:xfrm>
              <a:off x="904945" y="579844"/>
              <a:ext cx="65594" cy="65594"/>
            </a:xfrm>
            <a:prstGeom prst="ellipse">
              <a:avLst/>
            </a:prstGeom>
            <a:solidFill>
              <a:schemeClr val="accent1">
                <a:alpha val="20000"/>
              </a:schemeClr>
            </a:solidFill>
          </p:spPr>
        </p:sp>
        <p:sp>
          <p:nvSpPr>
            <p:cNvPr id="25" name="AutoShape 25"/>
            <p:cNvSpPr/>
            <p:nvPr/>
          </p:nvSpPr>
          <p:spPr>
            <a:xfrm>
              <a:off x="454963" y="684489"/>
              <a:ext cx="84147" cy="84147"/>
            </a:xfrm>
            <a:prstGeom prst="ellipse">
              <a:avLst/>
            </a:prstGeom>
            <a:solidFill>
              <a:schemeClr val="accent1">
                <a:alpha val="100000"/>
              </a:schemeClr>
            </a:solidFill>
          </p:spPr>
        </p:sp>
        <p:sp>
          <p:nvSpPr>
            <p:cNvPr id="26" name="AutoShape 26"/>
            <p:cNvSpPr/>
            <p:nvPr/>
          </p:nvSpPr>
          <p:spPr>
            <a:xfrm>
              <a:off x="575049" y="691064"/>
              <a:ext cx="78137" cy="78137"/>
            </a:xfrm>
            <a:prstGeom prst="ellipse">
              <a:avLst/>
            </a:prstGeom>
            <a:solidFill>
              <a:schemeClr val="accent1">
                <a:alpha val="80000"/>
              </a:schemeClr>
            </a:solidFill>
          </p:spPr>
        </p:sp>
        <p:sp>
          <p:nvSpPr>
            <p:cNvPr id="27" name="AutoShape 27"/>
            <p:cNvSpPr/>
            <p:nvPr/>
          </p:nvSpPr>
          <p:spPr>
            <a:xfrm>
              <a:off x="689125" y="692781"/>
              <a:ext cx="74704" cy="74704"/>
            </a:xfrm>
            <a:prstGeom prst="ellipse">
              <a:avLst/>
            </a:prstGeom>
            <a:solidFill>
              <a:schemeClr val="accent1">
                <a:alpha val="60000"/>
              </a:schemeClr>
            </a:solidFill>
          </p:spPr>
        </p:sp>
        <p:sp>
          <p:nvSpPr>
            <p:cNvPr id="28" name="AutoShape 28"/>
            <p:cNvSpPr/>
            <p:nvPr/>
          </p:nvSpPr>
          <p:spPr>
            <a:xfrm>
              <a:off x="799768" y="701751"/>
              <a:ext cx="69238" cy="69238"/>
            </a:xfrm>
            <a:prstGeom prst="ellipse">
              <a:avLst/>
            </a:prstGeom>
            <a:solidFill>
              <a:schemeClr val="accent1">
                <a:alpha val="40000"/>
              </a:schemeClr>
            </a:solidFill>
          </p:spPr>
        </p:sp>
        <p:sp>
          <p:nvSpPr>
            <p:cNvPr id="29" name="AutoShape 29"/>
            <p:cNvSpPr/>
            <p:nvPr/>
          </p:nvSpPr>
          <p:spPr>
            <a:xfrm>
              <a:off x="904945" y="697618"/>
              <a:ext cx="65594" cy="65594"/>
            </a:xfrm>
            <a:prstGeom prst="ellipse">
              <a:avLst/>
            </a:prstGeom>
            <a:solidFill>
              <a:schemeClr val="accent1">
                <a:alpha val="20000"/>
              </a:schemeClr>
            </a:solidFill>
          </p:spPr>
        </p:sp>
        <p:sp>
          <p:nvSpPr>
            <p:cNvPr id="30" name="TextBox 30"/>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雇员律师个人所得税处理</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574882" y="1165346"/>
            <a:ext cx="5016408" cy="5733525"/>
          </a:xfrm>
          <a:prstGeom prst="parallelogram">
            <a:avLst/>
          </a:prstGeom>
          <a:solidFill>
            <a:schemeClr val="accent2">
              <a:alpha val="100000"/>
            </a:schemeClr>
          </a:solidFill>
        </p:spPr>
      </p:sp>
      <p:pic>
        <p:nvPicPr>
          <p:cNvPr id="3" name="Picture 3"/>
          <p:cNvPicPr>
            <a:picLocks noChangeAspect="1"/>
          </p:cNvPicPr>
          <p:nvPr/>
        </p:nvPicPr>
        <p:blipFill>
          <a:blip r:embed="rId3">
            <a:alphaModFix amt="70000"/>
          </a:blip>
          <a:srcRect l="25000" r="25000"/>
          <a:stretch>
            <a:fillRect/>
          </a:stretch>
        </p:blipFill>
        <p:spPr>
          <a:xfrm>
            <a:off x="161995" y="1165346"/>
            <a:ext cx="4300144" cy="5733525"/>
          </a:xfrm>
          <a:prstGeom prst="parallelogram">
            <a:avLst/>
          </a:prstGeom>
        </p:spPr>
      </p:pic>
      <p:sp>
        <p:nvSpPr>
          <p:cNvPr id="4" name="TextBox 4"/>
          <p:cNvSpPr txBox="1"/>
          <p:nvPr/>
        </p:nvSpPr>
        <p:spPr>
          <a:xfrm>
            <a:off x="5272221" y="1165346"/>
            <a:ext cx="6288526" cy="748665"/>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兼职律师</a:t>
            </a:r>
          </a:p>
        </p:txBody>
      </p:sp>
      <p:sp>
        <p:nvSpPr>
          <p:cNvPr id="5" name="AutoShape 5"/>
          <p:cNvSpPr/>
          <p:nvPr/>
        </p:nvSpPr>
        <p:spPr>
          <a:xfrm>
            <a:off x="3908867" y="1360418"/>
            <a:ext cx="701468" cy="550104"/>
          </a:xfrm>
          <a:prstGeom prst="rect">
            <a:avLst/>
          </a:prstGeom>
          <a:solidFill>
            <a:schemeClr val="accent2">
              <a:alpha val="100000"/>
            </a:schemeClr>
          </a:solidFill>
        </p:spPr>
      </p:sp>
      <p:sp>
        <p:nvSpPr>
          <p:cNvPr id="6" name="AutoShape 6"/>
          <p:cNvSpPr/>
          <p:nvPr/>
        </p:nvSpPr>
        <p:spPr>
          <a:xfrm>
            <a:off x="4351619" y="1360418"/>
            <a:ext cx="550104" cy="550104"/>
          </a:xfrm>
          <a:prstGeom prst="ellipse">
            <a:avLst/>
          </a:prstGeom>
          <a:solidFill>
            <a:schemeClr val="accent2">
              <a:alpha val="100000"/>
            </a:schemeClr>
          </a:solidFill>
        </p:spPr>
      </p:sp>
      <p:sp>
        <p:nvSpPr>
          <p:cNvPr id="7" name="AutoShape 7"/>
          <p:cNvSpPr/>
          <p:nvPr/>
        </p:nvSpPr>
        <p:spPr>
          <a:xfrm>
            <a:off x="3633815" y="1360418"/>
            <a:ext cx="550104" cy="550104"/>
          </a:xfrm>
          <a:prstGeom prst="ellipse">
            <a:avLst/>
          </a:prstGeom>
          <a:solidFill>
            <a:schemeClr val="accent2">
              <a:alpha val="100000"/>
            </a:schemeClr>
          </a:solidFill>
        </p:spPr>
      </p:sp>
      <p:sp>
        <p:nvSpPr>
          <p:cNvPr id="8" name="TextBox 8"/>
          <p:cNvSpPr txBox="1"/>
          <p:nvPr/>
        </p:nvSpPr>
        <p:spPr>
          <a:xfrm>
            <a:off x="3810637" y="1233134"/>
            <a:ext cx="799698"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p>
        </p:txBody>
      </p:sp>
      <p:sp>
        <p:nvSpPr>
          <p:cNvPr id="9" name="TextBox 9"/>
          <p:cNvSpPr txBox="1"/>
          <p:nvPr/>
        </p:nvSpPr>
        <p:spPr>
          <a:xfrm>
            <a:off x="5272221" y="1692114"/>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兼职律师是指取得律师资格和执业证书，不脱离本职工作从事律师职业的人员。</a:t>
            </a:r>
          </a:p>
        </p:txBody>
      </p:sp>
      <p:sp>
        <p:nvSpPr>
          <p:cNvPr id="10" name="TextBox 10"/>
          <p:cNvSpPr txBox="1"/>
          <p:nvPr/>
        </p:nvSpPr>
        <p:spPr>
          <a:xfrm>
            <a:off x="4832636" y="2904135"/>
            <a:ext cx="6288526" cy="748665"/>
          </a:xfrm>
          <a:prstGeom prst="rect">
            <a:avLst/>
          </a:prstGeom>
        </p:spPr>
        <p:txBody>
          <a:bodyPr vert="horz" wrap="square" lIns="123825" tIns="123825" rIns="57150" bIns="123825" rtlCol="0" anchor="t" anchorCtr="0">
            <a:spAutoFit/>
          </a:bodyPr>
          <a:lstStyle/>
          <a:p>
            <a:pPr>
              <a:lnSpc>
                <a:spcPct val="140000"/>
              </a:lnSpc>
            </a:pPr>
            <a:r>
              <a:rPr lang="zh-CN" alt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申报方式</a:t>
            </a:r>
          </a:p>
        </p:txBody>
      </p:sp>
      <p:sp>
        <p:nvSpPr>
          <p:cNvPr id="11" name="AutoShape 11"/>
          <p:cNvSpPr/>
          <p:nvPr/>
        </p:nvSpPr>
        <p:spPr>
          <a:xfrm>
            <a:off x="3469283" y="3099207"/>
            <a:ext cx="701468" cy="550104"/>
          </a:xfrm>
          <a:prstGeom prst="rect">
            <a:avLst/>
          </a:prstGeom>
          <a:solidFill>
            <a:schemeClr val="accent2">
              <a:alpha val="100000"/>
            </a:schemeClr>
          </a:solidFill>
        </p:spPr>
      </p:sp>
      <p:sp>
        <p:nvSpPr>
          <p:cNvPr id="12" name="AutoShape 12"/>
          <p:cNvSpPr/>
          <p:nvPr/>
        </p:nvSpPr>
        <p:spPr>
          <a:xfrm>
            <a:off x="3912035" y="3099207"/>
            <a:ext cx="550104" cy="550104"/>
          </a:xfrm>
          <a:prstGeom prst="ellipse">
            <a:avLst/>
          </a:prstGeom>
          <a:solidFill>
            <a:schemeClr val="accent2">
              <a:alpha val="100000"/>
            </a:schemeClr>
          </a:solidFill>
        </p:spPr>
      </p:sp>
      <p:sp>
        <p:nvSpPr>
          <p:cNvPr id="13" name="AutoShape 13"/>
          <p:cNvSpPr/>
          <p:nvPr/>
        </p:nvSpPr>
        <p:spPr>
          <a:xfrm>
            <a:off x="3194231" y="3099207"/>
            <a:ext cx="550104" cy="550104"/>
          </a:xfrm>
          <a:prstGeom prst="ellipse">
            <a:avLst/>
          </a:prstGeom>
          <a:solidFill>
            <a:schemeClr val="accent2">
              <a:alpha val="100000"/>
            </a:schemeClr>
          </a:solidFill>
        </p:spPr>
      </p:sp>
      <p:sp>
        <p:nvSpPr>
          <p:cNvPr id="14" name="TextBox 14"/>
          <p:cNvSpPr txBox="1"/>
          <p:nvPr/>
        </p:nvSpPr>
        <p:spPr>
          <a:xfrm>
            <a:off x="3249042" y="2971923"/>
            <a:ext cx="1102577"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p>
        </p:txBody>
      </p:sp>
      <p:sp>
        <p:nvSpPr>
          <p:cNvPr id="15" name="TextBox 15"/>
          <p:cNvSpPr txBox="1"/>
          <p:nvPr/>
        </p:nvSpPr>
        <p:spPr>
          <a:xfrm>
            <a:off x="4832636" y="3430903"/>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律师事务所代扣代缴其个人所得税时，</a:t>
            </a:r>
            <a:r>
              <a:rPr lang="en-US" sz="1500">
                <a:solidFill>
                  <a:srgbClr val="FF0000">
                    <a:alpha val="100000"/>
                  </a:srgbClr>
                </a:solidFill>
                <a:latin typeface="微软雅黑" panose="020B0503020204020204" charset="-122"/>
                <a:ea typeface="微软雅黑" panose="020B0503020204020204" charset="-122"/>
                <a:cs typeface="微软雅黑" panose="020B0503020204020204" charset="-122"/>
              </a:rPr>
              <a:t>不再减除</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个人所得税法规定的费用标准，以收入全额（取得分成收入的为扣除办理案件指出费用后的余额）直接确定适用税率，计算扣缴个人所得税。</a:t>
            </a:r>
          </a:p>
        </p:txBody>
      </p:sp>
      <p:grpSp>
        <p:nvGrpSpPr>
          <p:cNvPr id="22" name="Group 22"/>
          <p:cNvGrpSpPr/>
          <p:nvPr/>
        </p:nvGrpSpPr>
        <p:grpSpPr>
          <a:xfrm>
            <a:off x="454963" y="93878"/>
            <a:ext cx="10641129" cy="914400"/>
            <a:chOff x="454963" y="93878"/>
            <a:chExt cx="10641129" cy="914400"/>
          </a:xfrm>
        </p:grpSpPr>
        <p:sp>
          <p:nvSpPr>
            <p:cNvPr id="23" name="AutoShape 23"/>
            <p:cNvSpPr/>
            <p:nvPr/>
          </p:nvSpPr>
          <p:spPr>
            <a:xfrm>
              <a:off x="454963" y="331168"/>
              <a:ext cx="84147" cy="84147"/>
            </a:xfrm>
            <a:prstGeom prst="ellipse">
              <a:avLst/>
            </a:prstGeom>
            <a:solidFill>
              <a:schemeClr val="accent1">
                <a:alpha val="100000"/>
              </a:schemeClr>
            </a:solidFill>
          </p:spPr>
        </p:sp>
        <p:sp>
          <p:nvSpPr>
            <p:cNvPr id="24" name="AutoShape 24"/>
            <p:cNvSpPr/>
            <p:nvPr/>
          </p:nvSpPr>
          <p:spPr>
            <a:xfrm>
              <a:off x="575049" y="337743"/>
              <a:ext cx="78137" cy="78137"/>
            </a:xfrm>
            <a:prstGeom prst="ellipse">
              <a:avLst/>
            </a:prstGeom>
            <a:solidFill>
              <a:schemeClr val="accent1">
                <a:alpha val="80000"/>
              </a:schemeClr>
            </a:solidFill>
          </p:spPr>
        </p:sp>
        <p:sp>
          <p:nvSpPr>
            <p:cNvPr id="25" name="AutoShape 25"/>
            <p:cNvSpPr/>
            <p:nvPr/>
          </p:nvSpPr>
          <p:spPr>
            <a:xfrm>
              <a:off x="689125" y="339460"/>
              <a:ext cx="74704" cy="74704"/>
            </a:xfrm>
            <a:prstGeom prst="ellipse">
              <a:avLst/>
            </a:prstGeom>
            <a:solidFill>
              <a:schemeClr val="accent1">
                <a:alpha val="60000"/>
              </a:schemeClr>
            </a:solidFill>
          </p:spPr>
        </p:sp>
        <p:sp>
          <p:nvSpPr>
            <p:cNvPr id="26" name="AutoShape 26"/>
            <p:cNvSpPr/>
            <p:nvPr/>
          </p:nvSpPr>
          <p:spPr>
            <a:xfrm>
              <a:off x="799768" y="348430"/>
              <a:ext cx="69238" cy="69238"/>
            </a:xfrm>
            <a:prstGeom prst="ellipse">
              <a:avLst/>
            </a:prstGeom>
            <a:solidFill>
              <a:schemeClr val="accent1">
                <a:alpha val="40000"/>
              </a:schemeClr>
            </a:solidFill>
          </p:spPr>
        </p:sp>
        <p:sp>
          <p:nvSpPr>
            <p:cNvPr id="27" name="AutoShape 27"/>
            <p:cNvSpPr/>
            <p:nvPr/>
          </p:nvSpPr>
          <p:spPr>
            <a:xfrm>
              <a:off x="904945" y="344297"/>
              <a:ext cx="65594" cy="65594"/>
            </a:xfrm>
            <a:prstGeom prst="ellipse">
              <a:avLst/>
            </a:prstGeom>
            <a:solidFill>
              <a:schemeClr val="accent1">
                <a:alpha val="20000"/>
              </a:schemeClr>
            </a:solidFill>
          </p:spPr>
        </p:sp>
        <p:sp>
          <p:nvSpPr>
            <p:cNvPr id="28" name="AutoShape 28"/>
            <p:cNvSpPr/>
            <p:nvPr/>
          </p:nvSpPr>
          <p:spPr>
            <a:xfrm>
              <a:off x="454963" y="448942"/>
              <a:ext cx="84147" cy="84147"/>
            </a:xfrm>
            <a:prstGeom prst="ellipse">
              <a:avLst/>
            </a:prstGeom>
            <a:solidFill>
              <a:schemeClr val="accent1">
                <a:alpha val="100000"/>
              </a:schemeClr>
            </a:solidFill>
          </p:spPr>
        </p:sp>
        <p:sp>
          <p:nvSpPr>
            <p:cNvPr id="29" name="AutoShape 29"/>
            <p:cNvSpPr/>
            <p:nvPr/>
          </p:nvSpPr>
          <p:spPr>
            <a:xfrm>
              <a:off x="575049" y="455517"/>
              <a:ext cx="78137" cy="78137"/>
            </a:xfrm>
            <a:prstGeom prst="ellipse">
              <a:avLst/>
            </a:prstGeom>
            <a:solidFill>
              <a:schemeClr val="accent1">
                <a:alpha val="80000"/>
              </a:schemeClr>
            </a:solidFill>
          </p:spPr>
        </p:sp>
        <p:sp>
          <p:nvSpPr>
            <p:cNvPr id="30" name="AutoShape 30"/>
            <p:cNvSpPr/>
            <p:nvPr/>
          </p:nvSpPr>
          <p:spPr>
            <a:xfrm>
              <a:off x="689125" y="457233"/>
              <a:ext cx="74704" cy="74704"/>
            </a:xfrm>
            <a:prstGeom prst="ellipse">
              <a:avLst/>
            </a:prstGeom>
            <a:solidFill>
              <a:schemeClr val="accent1">
                <a:alpha val="60000"/>
              </a:schemeClr>
            </a:solidFill>
          </p:spPr>
        </p:sp>
        <p:sp>
          <p:nvSpPr>
            <p:cNvPr id="31" name="AutoShape 31"/>
            <p:cNvSpPr/>
            <p:nvPr/>
          </p:nvSpPr>
          <p:spPr>
            <a:xfrm>
              <a:off x="799768" y="466203"/>
              <a:ext cx="69238" cy="69238"/>
            </a:xfrm>
            <a:prstGeom prst="ellipse">
              <a:avLst/>
            </a:prstGeom>
            <a:solidFill>
              <a:schemeClr val="accent1">
                <a:alpha val="40000"/>
              </a:schemeClr>
            </a:solidFill>
          </p:spPr>
        </p:sp>
        <p:sp>
          <p:nvSpPr>
            <p:cNvPr id="32" name="AutoShape 32"/>
            <p:cNvSpPr/>
            <p:nvPr/>
          </p:nvSpPr>
          <p:spPr>
            <a:xfrm>
              <a:off x="904945" y="462070"/>
              <a:ext cx="65594" cy="65594"/>
            </a:xfrm>
            <a:prstGeom prst="ellipse">
              <a:avLst/>
            </a:prstGeom>
            <a:solidFill>
              <a:schemeClr val="accent1">
                <a:alpha val="20000"/>
              </a:schemeClr>
            </a:solidFill>
          </p:spPr>
        </p:sp>
        <p:sp>
          <p:nvSpPr>
            <p:cNvPr id="33" name="AutoShape 33"/>
            <p:cNvSpPr/>
            <p:nvPr/>
          </p:nvSpPr>
          <p:spPr>
            <a:xfrm>
              <a:off x="454963" y="566715"/>
              <a:ext cx="84147" cy="84147"/>
            </a:xfrm>
            <a:prstGeom prst="ellipse">
              <a:avLst/>
            </a:prstGeom>
            <a:solidFill>
              <a:schemeClr val="accent1">
                <a:alpha val="100000"/>
              </a:schemeClr>
            </a:solidFill>
          </p:spPr>
        </p:sp>
        <p:sp>
          <p:nvSpPr>
            <p:cNvPr id="34" name="AutoShape 34"/>
            <p:cNvSpPr/>
            <p:nvPr/>
          </p:nvSpPr>
          <p:spPr>
            <a:xfrm>
              <a:off x="575049" y="573291"/>
              <a:ext cx="78137" cy="78137"/>
            </a:xfrm>
            <a:prstGeom prst="ellipse">
              <a:avLst/>
            </a:prstGeom>
            <a:solidFill>
              <a:schemeClr val="accent1">
                <a:alpha val="80000"/>
              </a:schemeClr>
            </a:solidFill>
          </p:spPr>
        </p:sp>
        <p:sp>
          <p:nvSpPr>
            <p:cNvPr id="35" name="AutoShape 35"/>
            <p:cNvSpPr/>
            <p:nvPr/>
          </p:nvSpPr>
          <p:spPr>
            <a:xfrm>
              <a:off x="689125" y="575007"/>
              <a:ext cx="74704" cy="74704"/>
            </a:xfrm>
            <a:prstGeom prst="ellipse">
              <a:avLst/>
            </a:prstGeom>
            <a:solidFill>
              <a:schemeClr val="accent1">
                <a:alpha val="60000"/>
              </a:schemeClr>
            </a:solidFill>
          </p:spPr>
        </p:sp>
        <p:sp>
          <p:nvSpPr>
            <p:cNvPr id="36" name="AutoShape 36"/>
            <p:cNvSpPr/>
            <p:nvPr/>
          </p:nvSpPr>
          <p:spPr>
            <a:xfrm>
              <a:off x="799768" y="583977"/>
              <a:ext cx="69238" cy="69238"/>
            </a:xfrm>
            <a:prstGeom prst="ellipse">
              <a:avLst/>
            </a:prstGeom>
            <a:solidFill>
              <a:schemeClr val="accent1">
                <a:alpha val="40000"/>
              </a:schemeClr>
            </a:solidFill>
          </p:spPr>
        </p:sp>
        <p:sp>
          <p:nvSpPr>
            <p:cNvPr id="37" name="AutoShape 37"/>
            <p:cNvSpPr/>
            <p:nvPr/>
          </p:nvSpPr>
          <p:spPr>
            <a:xfrm>
              <a:off x="904945" y="579844"/>
              <a:ext cx="65594" cy="65594"/>
            </a:xfrm>
            <a:prstGeom prst="ellipse">
              <a:avLst/>
            </a:prstGeom>
            <a:solidFill>
              <a:schemeClr val="accent1">
                <a:alpha val="20000"/>
              </a:schemeClr>
            </a:solidFill>
          </p:spPr>
        </p:sp>
        <p:sp>
          <p:nvSpPr>
            <p:cNvPr id="38" name="AutoShape 38"/>
            <p:cNvSpPr/>
            <p:nvPr/>
          </p:nvSpPr>
          <p:spPr>
            <a:xfrm>
              <a:off x="454963" y="684489"/>
              <a:ext cx="84147" cy="84147"/>
            </a:xfrm>
            <a:prstGeom prst="ellipse">
              <a:avLst/>
            </a:prstGeom>
            <a:solidFill>
              <a:schemeClr val="accent1">
                <a:alpha val="100000"/>
              </a:schemeClr>
            </a:solidFill>
          </p:spPr>
        </p:sp>
        <p:sp>
          <p:nvSpPr>
            <p:cNvPr id="39" name="AutoShape 39"/>
            <p:cNvSpPr/>
            <p:nvPr/>
          </p:nvSpPr>
          <p:spPr>
            <a:xfrm>
              <a:off x="575049" y="691064"/>
              <a:ext cx="78137" cy="78137"/>
            </a:xfrm>
            <a:prstGeom prst="ellipse">
              <a:avLst/>
            </a:prstGeom>
            <a:solidFill>
              <a:schemeClr val="accent1">
                <a:alpha val="80000"/>
              </a:schemeClr>
            </a:solidFill>
          </p:spPr>
        </p:sp>
        <p:sp>
          <p:nvSpPr>
            <p:cNvPr id="40" name="AutoShape 40"/>
            <p:cNvSpPr/>
            <p:nvPr/>
          </p:nvSpPr>
          <p:spPr>
            <a:xfrm>
              <a:off x="689125" y="692781"/>
              <a:ext cx="74704" cy="74704"/>
            </a:xfrm>
            <a:prstGeom prst="ellipse">
              <a:avLst/>
            </a:prstGeom>
            <a:solidFill>
              <a:schemeClr val="accent1">
                <a:alpha val="60000"/>
              </a:schemeClr>
            </a:solidFill>
          </p:spPr>
        </p:sp>
        <p:sp>
          <p:nvSpPr>
            <p:cNvPr id="41" name="AutoShape 41"/>
            <p:cNvSpPr/>
            <p:nvPr/>
          </p:nvSpPr>
          <p:spPr>
            <a:xfrm>
              <a:off x="799768" y="701751"/>
              <a:ext cx="69238" cy="69238"/>
            </a:xfrm>
            <a:prstGeom prst="ellipse">
              <a:avLst/>
            </a:prstGeom>
            <a:solidFill>
              <a:schemeClr val="accent1">
                <a:alpha val="40000"/>
              </a:schemeClr>
            </a:solidFill>
          </p:spPr>
        </p:sp>
        <p:sp>
          <p:nvSpPr>
            <p:cNvPr id="42" name="AutoShape 42"/>
            <p:cNvSpPr/>
            <p:nvPr/>
          </p:nvSpPr>
          <p:spPr>
            <a:xfrm>
              <a:off x="904945" y="697618"/>
              <a:ext cx="65594" cy="65594"/>
            </a:xfrm>
            <a:prstGeom prst="ellipse">
              <a:avLst/>
            </a:prstGeom>
            <a:solidFill>
              <a:schemeClr val="accent1">
                <a:alpha val="20000"/>
              </a:schemeClr>
            </a:solidFill>
          </p:spPr>
        </p:sp>
        <p:sp>
          <p:nvSpPr>
            <p:cNvPr id="43" name="TextBox 4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兼职律师个人所得税处理</a:t>
              </a:r>
            </a:p>
          </p:txBody>
        </p:sp>
      </p:grpSp>
    </p:spTree>
  </p:cSld>
  <p:clrMapOvr>
    <a:masterClrMapping/>
  </p:clrMapOvr>
</p:sld>
</file>

<file path=ppt/theme/theme1.xml><?xml version="1.0" encoding="utf-8"?>
<a:theme xmlns:a="http://schemas.openxmlformats.org/drawingml/2006/main" name="Office Theme">
  <a:themeElements>
    <a:clrScheme name="Office">
      <a:dk1>
        <a:srgbClr val="404040"/>
      </a:dk1>
      <a:lt1>
        <a:srgbClr val="FFFFFF"/>
      </a:lt1>
      <a:dk2>
        <a:srgbClr val="000000"/>
      </a:dk2>
      <a:lt2>
        <a:srgbClr val="FFFFFF"/>
      </a:lt2>
      <a:accent1>
        <a:srgbClr val="4C678E"/>
      </a:accent1>
      <a:accent2>
        <a:srgbClr val="6684B0"/>
      </a:accent2>
      <a:accent3>
        <a:srgbClr val="639CD6"/>
      </a:accent3>
      <a:accent4>
        <a:srgbClr val="6EB7F0"/>
      </a:accent4>
      <a:accent5>
        <a:srgbClr val="6991E0"/>
      </a:accent5>
      <a:accent6>
        <a:srgbClr val="9EA2D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845</Words>
  <Application>Microsoft Macintosh PowerPoint</Application>
  <PresentationFormat>宽屏</PresentationFormat>
  <Paragraphs>137</Paragraphs>
  <Slides>21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宋体</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Microsoft Office User</cp:lastModifiedBy>
  <cp:revision>9</cp:revision>
  <dcterms:created xsi:type="dcterms:W3CDTF">2006-08-16T00:00:00Z</dcterms:created>
  <dcterms:modified xsi:type="dcterms:W3CDTF">2024-03-27T03:37:04Z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